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373264" y="-133089"/>
            <a:ext cx="9029312" cy="10553179"/>
            <a:chOff x="0" y="0"/>
            <a:chExt cx="30044136" cy="35114649"/>
          </a:xfrm>
        </p:grpSpPr>
        <p:sp>
          <p:nvSpPr>
            <p:cNvPr name="Freeform 3" id="3"/>
            <p:cNvSpPr/>
            <p:nvPr/>
          </p:nvSpPr>
          <p:spPr>
            <a:xfrm flipH="false" flipV="false" rot="0">
              <a:off x="-4965573" y="0"/>
              <a:ext cx="35009708" cy="35114610"/>
            </a:xfrm>
            <a:custGeom>
              <a:avLst/>
              <a:gdLst/>
              <a:ahLst/>
              <a:cxnLst/>
              <a:rect r="r" b="b" t="t" l="l"/>
              <a:pathLst>
                <a:path h="35114610" w="35009708">
                  <a:moveTo>
                    <a:pt x="8982837" y="0"/>
                  </a:moveTo>
                  <a:cubicBezTo>
                    <a:pt x="8963152" y="20066"/>
                    <a:pt x="0" y="9140444"/>
                    <a:pt x="8913622" y="25620472"/>
                  </a:cubicBezTo>
                  <a:cubicBezTo>
                    <a:pt x="8913622" y="25620472"/>
                    <a:pt x="13064109" y="31742379"/>
                    <a:pt x="13505053" y="35114610"/>
                  </a:cubicBezTo>
                  <a:lnTo>
                    <a:pt x="35009708" y="35114610"/>
                  </a:lnTo>
                  <a:lnTo>
                    <a:pt x="35009708" y="0"/>
                  </a:lnTo>
                  <a:close/>
                </a:path>
              </a:pathLst>
            </a:custGeom>
            <a:blipFill>
              <a:blip r:embed="rId2"/>
              <a:stretch>
                <a:fillRect l="-34355" t="0" r="-34355" b="0"/>
              </a:stretch>
            </a:blipFill>
          </p:spPr>
        </p:sp>
      </p:grpSp>
      <p:sp>
        <p:nvSpPr>
          <p:cNvPr name="Freeform 4" id="4"/>
          <p:cNvSpPr/>
          <p:nvPr/>
        </p:nvSpPr>
        <p:spPr>
          <a:xfrm flipH="false" flipV="false" rot="0">
            <a:off x="8506005" y="-497658"/>
            <a:ext cx="7658859" cy="15054268"/>
          </a:xfrm>
          <a:custGeom>
            <a:avLst/>
            <a:gdLst/>
            <a:ahLst/>
            <a:cxnLst/>
            <a:rect r="r" b="b" t="t" l="l"/>
            <a:pathLst>
              <a:path h="15054268" w="7658859">
                <a:moveTo>
                  <a:pt x="0" y="0"/>
                </a:moveTo>
                <a:lnTo>
                  <a:pt x="7658859" y="0"/>
                </a:lnTo>
                <a:lnTo>
                  <a:pt x="7658859" y="15054268"/>
                </a:lnTo>
                <a:lnTo>
                  <a:pt x="0" y="150542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63421" y="252360"/>
            <a:ext cx="1597046" cy="1961973"/>
          </a:xfrm>
          <a:custGeom>
            <a:avLst/>
            <a:gdLst/>
            <a:ahLst/>
            <a:cxnLst/>
            <a:rect r="r" b="b" t="t" l="l"/>
            <a:pathLst>
              <a:path h="1961973" w="1597046">
                <a:moveTo>
                  <a:pt x="0" y="0"/>
                </a:moveTo>
                <a:lnTo>
                  <a:pt x="1597046" y="0"/>
                </a:lnTo>
                <a:lnTo>
                  <a:pt x="1597046" y="1961973"/>
                </a:lnTo>
                <a:lnTo>
                  <a:pt x="0" y="1961973"/>
                </a:lnTo>
                <a:lnTo>
                  <a:pt x="0" y="0"/>
                </a:lnTo>
                <a:close/>
              </a:path>
            </a:pathLst>
          </a:custGeom>
          <a:blipFill>
            <a:blip r:embed="rId5"/>
            <a:stretch>
              <a:fillRect l="0" t="0" r="0" b="0"/>
            </a:stretch>
          </a:blipFill>
        </p:spPr>
      </p:sp>
      <p:sp>
        <p:nvSpPr>
          <p:cNvPr name="Freeform 6" id="6"/>
          <p:cNvSpPr/>
          <p:nvPr/>
        </p:nvSpPr>
        <p:spPr>
          <a:xfrm flipH="false" flipV="false" rot="0">
            <a:off x="2103386" y="252360"/>
            <a:ext cx="2431698" cy="1824827"/>
          </a:xfrm>
          <a:custGeom>
            <a:avLst/>
            <a:gdLst/>
            <a:ahLst/>
            <a:cxnLst/>
            <a:rect r="r" b="b" t="t" l="l"/>
            <a:pathLst>
              <a:path h="1824827" w="2431698">
                <a:moveTo>
                  <a:pt x="0" y="0"/>
                </a:moveTo>
                <a:lnTo>
                  <a:pt x="2431698" y="0"/>
                </a:lnTo>
                <a:lnTo>
                  <a:pt x="2431698" y="1824827"/>
                </a:lnTo>
                <a:lnTo>
                  <a:pt x="0" y="1824827"/>
                </a:lnTo>
                <a:lnTo>
                  <a:pt x="0" y="0"/>
                </a:lnTo>
                <a:close/>
              </a:path>
            </a:pathLst>
          </a:custGeom>
          <a:blipFill>
            <a:blip r:embed="rId6"/>
            <a:stretch>
              <a:fillRect l="0" t="0" r="0" b="0"/>
            </a:stretch>
          </a:blipFill>
        </p:spPr>
      </p:sp>
      <p:sp>
        <p:nvSpPr>
          <p:cNvPr name="TextBox 7" id="7"/>
          <p:cNvSpPr txBox="true"/>
          <p:nvPr/>
        </p:nvSpPr>
        <p:spPr>
          <a:xfrm rot="0">
            <a:off x="-146013" y="3458468"/>
            <a:ext cx="8479817" cy="3134782"/>
          </a:xfrm>
          <a:prstGeom prst="rect">
            <a:avLst/>
          </a:prstGeom>
        </p:spPr>
        <p:txBody>
          <a:bodyPr anchor="t" rtlCol="false" tIns="0" lIns="0" bIns="0" rIns="0">
            <a:spAutoFit/>
          </a:bodyPr>
          <a:lstStyle/>
          <a:p>
            <a:pPr algn="ctr">
              <a:lnSpc>
                <a:spcPts val="4946"/>
              </a:lnSpc>
            </a:pPr>
            <a:r>
              <a:rPr lang="en-US" sz="4338">
                <a:solidFill>
                  <a:srgbClr val="000000"/>
                </a:solidFill>
                <a:latin typeface="Poppins Bold"/>
              </a:rPr>
              <a:t>Casos prácticos y Aplicaciones del comercio electrónico</a:t>
            </a:r>
          </a:p>
          <a:p>
            <a:pPr algn="ctr">
              <a:lnSpc>
                <a:spcPts val="9619"/>
              </a:lnSpc>
            </a:pPr>
          </a:p>
        </p:txBody>
      </p:sp>
      <p:sp>
        <p:nvSpPr>
          <p:cNvPr name="TextBox 8" id="8"/>
          <p:cNvSpPr txBox="true"/>
          <p:nvPr/>
        </p:nvSpPr>
        <p:spPr>
          <a:xfrm rot="0">
            <a:off x="1028700" y="6060286"/>
            <a:ext cx="6364153" cy="1029932"/>
          </a:xfrm>
          <a:prstGeom prst="rect">
            <a:avLst/>
          </a:prstGeom>
        </p:spPr>
        <p:txBody>
          <a:bodyPr anchor="t" rtlCol="false" tIns="0" lIns="0" bIns="0" rIns="0">
            <a:spAutoFit/>
          </a:bodyPr>
          <a:lstStyle/>
          <a:p>
            <a:pPr>
              <a:lnSpc>
                <a:spcPts val="3960"/>
              </a:lnSpc>
            </a:pPr>
            <a:r>
              <a:rPr lang="en-US" sz="3473" spc="149">
                <a:solidFill>
                  <a:srgbClr val="000000"/>
                </a:solidFill>
                <a:latin typeface="Poppins Semi-Bold"/>
              </a:rPr>
              <a:t>Ebert Guaranga Otavalo</a:t>
            </a:r>
          </a:p>
          <a:p>
            <a:pPr>
              <a:lnSpc>
                <a:spcPts val="3960"/>
              </a:lnSpc>
            </a:pPr>
            <a:r>
              <a:rPr lang="en-US" sz="3473" spc="149">
                <a:solidFill>
                  <a:srgbClr val="000000"/>
                </a:solidFill>
                <a:latin typeface="Poppins Semi-Bold"/>
              </a:rPr>
              <a:t>Lister Mera Carbo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405675" cy="14556610"/>
          </a:xfrm>
          <a:custGeom>
            <a:avLst/>
            <a:gdLst/>
            <a:ahLst/>
            <a:cxnLst/>
            <a:rect r="r" b="b" t="t" l="l"/>
            <a:pathLst>
              <a:path h="14556610" w="7405675">
                <a:moveTo>
                  <a:pt x="0" y="0"/>
                </a:moveTo>
                <a:lnTo>
                  <a:pt x="7405675" y="0"/>
                </a:lnTo>
                <a:lnTo>
                  <a:pt x="7405675" y="14556610"/>
                </a:lnTo>
                <a:lnTo>
                  <a:pt x="0" y="14556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26558" y="5318523"/>
            <a:ext cx="7692760" cy="5128507"/>
          </a:xfrm>
          <a:custGeom>
            <a:avLst/>
            <a:gdLst/>
            <a:ahLst/>
            <a:cxnLst/>
            <a:rect r="r" b="b" t="t" l="l"/>
            <a:pathLst>
              <a:path h="5128507" w="7692760">
                <a:moveTo>
                  <a:pt x="0" y="0"/>
                </a:moveTo>
                <a:lnTo>
                  <a:pt x="7692761" y="0"/>
                </a:lnTo>
                <a:lnTo>
                  <a:pt x="7692761" y="5128507"/>
                </a:lnTo>
                <a:lnTo>
                  <a:pt x="0" y="5128507"/>
                </a:lnTo>
                <a:lnTo>
                  <a:pt x="0" y="0"/>
                </a:lnTo>
                <a:close/>
              </a:path>
            </a:pathLst>
          </a:custGeom>
          <a:blipFill>
            <a:blip r:embed="rId4"/>
            <a:stretch>
              <a:fillRect l="0" t="0" r="0" b="0"/>
            </a:stretch>
          </a:blipFill>
        </p:spPr>
      </p:sp>
      <p:sp>
        <p:nvSpPr>
          <p:cNvPr name="TextBox 4" id="4"/>
          <p:cNvSpPr txBox="true"/>
          <p:nvPr/>
        </p:nvSpPr>
        <p:spPr>
          <a:xfrm rot="0">
            <a:off x="6893866" y="344905"/>
            <a:ext cx="10365434" cy="1524562"/>
          </a:xfrm>
          <a:prstGeom prst="rect">
            <a:avLst/>
          </a:prstGeom>
        </p:spPr>
        <p:txBody>
          <a:bodyPr anchor="t" rtlCol="false" tIns="0" lIns="0" bIns="0" rIns="0">
            <a:spAutoFit/>
          </a:bodyPr>
          <a:lstStyle/>
          <a:p>
            <a:pPr algn="ctr">
              <a:lnSpc>
                <a:spcPts val="5784"/>
              </a:lnSpc>
              <a:spcBef>
                <a:spcPct val="0"/>
              </a:spcBef>
            </a:pPr>
            <a:r>
              <a:rPr lang="en-US" sz="5073" spc="218">
                <a:solidFill>
                  <a:srgbClr val="000000"/>
                </a:solidFill>
                <a:latin typeface="Poppins Semi-Bold"/>
              </a:rPr>
              <a:t>Pago y seguridad en el comercio electrónico</a:t>
            </a:r>
          </a:p>
        </p:txBody>
      </p:sp>
      <p:sp>
        <p:nvSpPr>
          <p:cNvPr name="TextBox 5" id="5"/>
          <p:cNvSpPr txBox="true"/>
          <p:nvPr/>
        </p:nvSpPr>
        <p:spPr>
          <a:xfrm rot="0">
            <a:off x="7242572" y="2218830"/>
            <a:ext cx="9668022" cy="665226"/>
          </a:xfrm>
          <a:prstGeom prst="rect">
            <a:avLst/>
          </a:prstGeom>
        </p:spPr>
        <p:txBody>
          <a:bodyPr anchor="t" rtlCol="false" tIns="0" lIns="0" bIns="0" rIns="0">
            <a:spAutoFit/>
          </a:bodyPr>
          <a:lstStyle/>
          <a:p>
            <a:pPr algn="just">
              <a:lnSpc>
                <a:spcPts val="2622"/>
              </a:lnSpc>
              <a:spcBef>
                <a:spcPct val="0"/>
              </a:spcBef>
            </a:pPr>
            <a:r>
              <a:rPr lang="en-US" sz="2300" spc="98">
                <a:solidFill>
                  <a:srgbClr val="000000"/>
                </a:solidFill>
                <a:latin typeface="Poppins"/>
              </a:rPr>
              <a:t>Los mercados electrónicos han crecido en los últimos años y se los considera una forma eficaz de venta minorista. </a:t>
            </a:r>
          </a:p>
        </p:txBody>
      </p:sp>
      <p:sp>
        <p:nvSpPr>
          <p:cNvPr name="TextBox 6" id="6"/>
          <p:cNvSpPr txBox="true"/>
          <p:nvPr/>
        </p:nvSpPr>
        <p:spPr>
          <a:xfrm rot="0">
            <a:off x="7516563" y="3147694"/>
            <a:ext cx="9120040" cy="1995806"/>
          </a:xfrm>
          <a:prstGeom prst="rect">
            <a:avLst/>
          </a:prstGeom>
        </p:spPr>
        <p:txBody>
          <a:bodyPr anchor="t" rtlCol="false" tIns="0" lIns="0" bIns="0" rIns="0">
            <a:spAutoFit/>
          </a:bodyPr>
          <a:lstStyle/>
          <a:p>
            <a:pPr marL="604515" indent="-302257" lvl="1">
              <a:lnSpc>
                <a:spcPts val="3919"/>
              </a:lnSpc>
              <a:buFont typeface="Arial"/>
              <a:buChar char="•"/>
            </a:pPr>
            <a:r>
              <a:rPr lang="en-US" sz="2799">
                <a:solidFill>
                  <a:srgbClr val="000000"/>
                </a:solidFill>
                <a:latin typeface="Poppins Bold"/>
              </a:rPr>
              <a:t>Expectativas de Comportamiento Aceptable</a:t>
            </a:r>
          </a:p>
          <a:p>
            <a:pPr marL="604515" indent="-302257" lvl="1">
              <a:lnSpc>
                <a:spcPts val="3919"/>
              </a:lnSpc>
              <a:buFont typeface="Arial"/>
              <a:buChar char="•"/>
            </a:pPr>
            <a:r>
              <a:rPr lang="en-US" sz="2799">
                <a:solidFill>
                  <a:srgbClr val="000000"/>
                </a:solidFill>
                <a:latin typeface="Poppins Bold"/>
              </a:rPr>
              <a:t>Impacto en la Lealtad del Cliente</a:t>
            </a:r>
          </a:p>
          <a:p>
            <a:pPr marL="604515" indent="-302257" lvl="1">
              <a:lnSpc>
                <a:spcPts val="3919"/>
              </a:lnSpc>
              <a:buFont typeface="Arial"/>
              <a:buChar char="•"/>
            </a:pPr>
            <a:r>
              <a:rPr lang="en-US" sz="2799">
                <a:solidFill>
                  <a:srgbClr val="000000"/>
                </a:solidFill>
                <a:latin typeface="Poppins Bold"/>
              </a:rPr>
              <a:t>Influencia en las Decisiones de Transacción</a:t>
            </a:r>
          </a:p>
          <a:p>
            <a:pPr marL="604515" indent="-302257" lvl="1">
              <a:lnSpc>
                <a:spcPts val="3919"/>
              </a:lnSpc>
              <a:buFont typeface="Arial"/>
              <a:buChar char="•"/>
            </a:pPr>
            <a:r>
              <a:rPr lang="en-US" sz="2799">
                <a:solidFill>
                  <a:srgbClr val="000000"/>
                </a:solidFill>
                <a:latin typeface="Poppins Bold"/>
              </a:rPr>
              <a:t>Factores a Largo Plazo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169308">
            <a:off x="-1429395" y="-1202799"/>
            <a:ext cx="3280588" cy="6528533"/>
          </a:xfrm>
          <a:custGeom>
            <a:avLst/>
            <a:gdLst/>
            <a:ahLst/>
            <a:cxnLst/>
            <a:rect r="r" b="b" t="t" l="l"/>
            <a:pathLst>
              <a:path h="6528533" w="3280588">
                <a:moveTo>
                  <a:pt x="3280588" y="0"/>
                </a:moveTo>
                <a:lnTo>
                  <a:pt x="0" y="0"/>
                </a:lnTo>
                <a:lnTo>
                  <a:pt x="0" y="6528533"/>
                </a:lnTo>
                <a:lnTo>
                  <a:pt x="3280588" y="6528533"/>
                </a:lnTo>
                <a:lnTo>
                  <a:pt x="32805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918628" y="3327968"/>
          <a:ext cx="6070058" cy="4191000"/>
        </p:xfrm>
        <a:graphic>
          <a:graphicData uri="http://schemas.openxmlformats.org/drawingml/2006/table">
            <a:tbl>
              <a:tblPr/>
              <a:tblGrid>
                <a:gridCol w="6070058"/>
              </a:tblGrid>
              <a:tr h="1047750">
                <a:tc>
                  <a:txBody>
                    <a:bodyPr anchor="t" rtlCol="false"/>
                    <a:lstStyle/>
                    <a:p>
                      <a:pPr algn="ctr" marL="0" indent="0" lvl="0">
                        <a:lnSpc>
                          <a:spcPts val="3499"/>
                        </a:lnSpc>
                        <a:spcBef>
                          <a:spcPct val="0"/>
                        </a:spcBef>
                        <a:defRPr/>
                      </a:pPr>
                      <a:r>
                        <a:rPr lang="en-US" sz="2499" strike="noStrike" u="none">
                          <a:solidFill>
                            <a:srgbClr val="22221E"/>
                          </a:solidFill>
                          <a:latin typeface="Poppins"/>
                        </a:rPr>
                        <a:t>Calidad del Producto y Servicio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ECD59F"/>
                    </a:solidFill>
                  </a:tcPr>
                </a:tc>
              </a:tr>
              <a:tr h="1047750">
                <a:tc>
                  <a:txBody>
                    <a:bodyPr anchor="t" rtlCol="false"/>
                    <a:lstStyle/>
                    <a:p>
                      <a:pPr algn="ctr" marL="0" indent="0" lvl="0">
                        <a:lnSpc>
                          <a:spcPts val="3499"/>
                        </a:lnSpc>
                        <a:spcBef>
                          <a:spcPct val="0"/>
                        </a:spcBef>
                        <a:defRPr/>
                      </a:pPr>
                      <a:r>
                        <a:rPr lang="en-US" sz="2499" strike="noStrike" u="none">
                          <a:solidFill>
                            <a:srgbClr val="272727"/>
                          </a:solidFill>
                          <a:latin typeface="Poppins"/>
                        </a:rPr>
                        <a:t>Seguridad de las Transacciones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EBE4DA"/>
                    </a:solidFill>
                  </a:tcPr>
                </a:tc>
              </a:tr>
              <a:tr h="1047750">
                <a:tc>
                  <a:txBody>
                    <a:bodyPr anchor="t" rtlCol="false"/>
                    <a:lstStyle/>
                    <a:p>
                      <a:pPr algn="ctr" marL="0" indent="0" lvl="0">
                        <a:lnSpc>
                          <a:spcPts val="3499"/>
                        </a:lnSpc>
                        <a:spcBef>
                          <a:spcPct val="0"/>
                        </a:spcBef>
                        <a:defRPr/>
                      </a:pPr>
                      <a:r>
                        <a:rPr lang="en-US" sz="2499" strike="noStrike" u="none">
                          <a:solidFill>
                            <a:srgbClr val="272727"/>
                          </a:solidFill>
                          <a:latin typeface="Poppins"/>
                        </a:rPr>
                        <a:t>Transparencia y Comunicación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ECD59F"/>
                    </a:solidFill>
                  </a:tcPr>
                </a:tc>
              </a:tr>
              <a:tr h="1047750">
                <a:tc>
                  <a:txBody>
                    <a:bodyPr anchor="t" rtlCol="false"/>
                    <a:lstStyle/>
                    <a:p>
                      <a:pPr algn="ctr" marL="0" indent="0" lvl="0">
                        <a:lnSpc>
                          <a:spcPts val="3499"/>
                        </a:lnSpc>
                        <a:spcBef>
                          <a:spcPct val="0"/>
                        </a:spcBef>
                        <a:defRPr/>
                      </a:pPr>
                      <a:r>
                        <a:rPr lang="en-US" sz="2499" strike="noStrike" u="none">
                          <a:solidFill>
                            <a:srgbClr val="272727"/>
                          </a:solidFill>
                          <a:latin typeface="Poppins"/>
                        </a:rPr>
                        <a:t>Servicio al Cliente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EBE4DA"/>
                    </a:solidFill>
                  </a:tcPr>
                </a:tc>
              </a:tr>
            </a:tbl>
          </a:graphicData>
        </a:graphic>
      </p:graphicFrame>
      <p:sp>
        <p:nvSpPr>
          <p:cNvPr name="Freeform 4" id="4"/>
          <p:cNvSpPr/>
          <p:nvPr/>
        </p:nvSpPr>
        <p:spPr>
          <a:xfrm flipH="false" flipV="false" rot="0">
            <a:off x="8548942" y="3286466"/>
            <a:ext cx="7763571" cy="4156302"/>
          </a:xfrm>
          <a:custGeom>
            <a:avLst/>
            <a:gdLst/>
            <a:ahLst/>
            <a:cxnLst/>
            <a:rect r="r" b="b" t="t" l="l"/>
            <a:pathLst>
              <a:path h="4156302" w="7763571">
                <a:moveTo>
                  <a:pt x="0" y="0"/>
                </a:moveTo>
                <a:lnTo>
                  <a:pt x="7763571" y="0"/>
                </a:lnTo>
                <a:lnTo>
                  <a:pt x="7763571" y="4156302"/>
                </a:lnTo>
                <a:lnTo>
                  <a:pt x="0" y="4156302"/>
                </a:lnTo>
                <a:lnTo>
                  <a:pt x="0" y="0"/>
                </a:lnTo>
                <a:close/>
              </a:path>
            </a:pathLst>
          </a:custGeom>
          <a:blipFill>
            <a:blip r:embed="rId4"/>
            <a:stretch>
              <a:fillRect l="-6078" t="0" r="-6078" b="0"/>
            </a:stretch>
          </a:blipFill>
        </p:spPr>
      </p:sp>
      <p:sp>
        <p:nvSpPr>
          <p:cNvPr name="TextBox 5" id="5"/>
          <p:cNvSpPr txBox="true"/>
          <p:nvPr/>
        </p:nvSpPr>
        <p:spPr>
          <a:xfrm rot="0">
            <a:off x="3238022" y="471673"/>
            <a:ext cx="11142941" cy="17875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Poppins Bold"/>
              </a:rPr>
              <a:t>Construcción y Mantenimiento de la Confianza</a:t>
            </a:r>
          </a:p>
        </p:txBody>
      </p:sp>
      <p:sp>
        <p:nvSpPr>
          <p:cNvPr name="Freeform 6" id="6"/>
          <p:cNvSpPr/>
          <p:nvPr/>
        </p:nvSpPr>
        <p:spPr>
          <a:xfrm flipH="false" flipV="true" rot="2169308">
            <a:off x="14880360" y="6099821"/>
            <a:ext cx="4208114" cy="8374357"/>
          </a:xfrm>
          <a:custGeom>
            <a:avLst/>
            <a:gdLst/>
            <a:ahLst/>
            <a:cxnLst/>
            <a:rect r="r" b="b" t="t" l="l"/>
            <a:pathLst>
              <a:path h="8374357" w="4208114">
                <a:moveTo>
                  <a:pt x="0" y="8374358"/>
                </a:moveTo>
                <a:lnTo>
                  <a:pt x="4208114" y="8374358"/>
                </a:lnTo>
                <a:lnTo>
                  <a:pt x="4208114" y="0"/>
                </a:lnTo>
                <a:lnTo>
                  <a:pt x="0" y="0"/>
                </a:lnTo>
                <a:lnTo>
                  <a:pt x="0" y="8374358"/>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169308">
            <a:off x="-1583977" y="-2456547"/>
            <a:ext cx="4208114" cy="8374357"/>
          </a:xfrm>
          <a:custGeom>
            <a:avLst/>
            <a:gdLst/>
            <a:ahLst/>
            <a:cxnLst/>
            <a:rect r="r" b="b" t="t" l="l"/>
            <a:pathLst>
              <a:path h="8374357" w="4208114">
                <a:moveTo>
                  <a:pt x="4208115" y="0"/>
                </a:moveTo>
                <a:lnTo>
                  <a:pt x="0" y="0"/>
                </a:lnTo>
                <a:lnTo>
                  <a:pt x="0" y="8374357"/>
                </a:lnTo>
                <a:lnTo>
                  <a:pt x="4208115" y="8374357"/>
                </a:lnTo>
                <a:lnTo>
                  <a:pt x="420811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37087" y="4808151"/>
            <a:ext cx="7799965" cy="4130525"/>
          </a:xfrm>
          <a:custGeom>
            <a:avLst/>
            <a:gdLst/>
            <a:ahLst/>
            <a:cxnLst/>
            <a:rect r="r" b="b" t="t" l="l"/>
            <a:pathLst>
              <a:path h="4130525" w="7799965">
                <a:moveTo>
                  <a:pt x="0" y="0"/>
                </a:moveTo>
                <a:lnTo>
                  <a:pt x="7799966" y="0"/>
                </a:lnTo>
                <a:lnTo>
                  <a:pt x="7799966" y="4130525"/>
                </a:lnTo>
                <a:lnTo>
                  <a:pt x="0" y="4130525"/>
                </a:lnTo>
                <a:lnTo>
                  <a:pt x="0" y="0"/>
                </a:lnTo>
                <a:close/>
              </a:path>
            </a:pathLst>
          </a:custGeom>
          <a:blipFill>
            <a:blip r:embed="rId4"/>
            <a:stretch>
              <a:fillRect l="0" t="-12831" r="0" b="-12831"/>
            </a:stretch>
          </a:blipFill>
        </p:spPr>
      </p:sp>
      <p:sp>
        <p:nvSpPr>
          <p:cNvPr name="TextBox 4" id="4"/>
          <p:cNvSpPr txBox="true"/>
          <p:nvPr/>
        </p:nvSpPr>
        <p:spPr>
          <a:xfrm rot="0">
            <a:off x="5689761" y="620712"/>
            <a:ext cx="7497842" cy="9017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Poppins Bold"/>
              </a:rPr>
              <a:t>Confianza tecnológica </a:t>
            </a:r>
          </a:p>
        </p:txBody>
      </p:sp>
      <p:sp>
        <p:nvSpPr>
          <p:cNvPr name="TextBox 5" id="5"/>
          <p:cNvSpPr txBox="true"/>
          <p:nvPr/>
        </p:nvSpPr>
        <p:spPr>
          <a:xfrm rot="0">
            <a:off x="2937087" y="1844270"/>
            <a:ext cx="13541180" cy="2286635"/>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Poppins"/>
              </a:rPr>
              <a:t> Esta confianza es fundamental para que los clientes se sientan cómodos al reali-zar compras en línea y al interactuar con diversas plataformas digitales. Los clientes esperan que las infraestructuras tecnológicas como las plataformas de comercio electrónico y los sitios web de comercio social proporcionen condicio-nes adecuadas para una experiencia de compra en línea segura y eficiente</a:t>
            </a:r>
          </a:p>
        </p:txBody>
      </p:sp>
      <p:sp>
        <p:nvSpPr>
          <p:cNvPr name="TextBox 6" id="6"/>
          <p:cNvSpPr txBox="true"/>
          <p:nvPr/>
        </p:nvSpPr>
        <p:spPr>
          <a:xfrm rot="0">
            <a:off x="11118391" y="5404737"/>
            <a:ext cx="6851031" cy="1829435"/>
          </a:xfrm>
          <a:prstGeom prst="rect">
            <a:avLst/>
          </a:prstGeom>
        </p:spPr>
        <p:txBody>
          <a:bodyPr anchor="t" rtlCol="false" tIns="0" lIns="0" bIns="0" rIns="0">
            <a:spAutoFit/>
          </a:bodyPr>
          <a:lstStyle/>
          <a:p>
            <a:pPr algn="ctr">
              <a:lnSpc>
                <a:spcPts val="3639"/>
              </a:lnSpc>
              <a:spcBef>
                <a:spcPct val="0"/>
              </a:spcBef>
            </a:pPr>
            <a:r>
              <a:rPr lang="en-US" sz="2599">
                <a:solidFill>
                  <a:srgbClr val="0E6672"/>
                </a:solidFill>
                <a:latin typeface="Poppins Bold"/>
              </a:rPr>
              <a:t>Los usuarios deben confiar en que sus datos personales y financieros están pro-tegidos contra el acceso no autorizado y los ciberataques </a:t>
            </a:r>
          </a:p>
        </p:txBody>
      </p:sp>
      <p:sp>
        <p:nvSpPr>
          <p:cNvPr name="Freeform 7" id="7"/>
          <p:cNvSpPr/>
          <p:nvPr/>
        </p:nvSpPr>
        <p:spPr>
          <a:xfrm flipH="true" flipV="false" rot="3781203">
            <a:off x="14788362" y="4395668"/>
            <a:ext cx="4208114" cy="8374357"/>
          </a:xfrm>
          <a:custGeom>
            <a:avLst/>
            <a:gdLst/>
            <a:ahLst/>
            <a:cxnLst/>
            <a:rect r="r" b="b" t="t" l="l"/>
            <a:pathLst>
              <a:path h="8374357" w="4208114">
                <a:moveTo>
                  <a:pt x="4208115" y="0"/>
                </a:moveTo>
                <a:lnTo>
                  <a:pt x="0" y="0"/>
                </a:lnTo>
                <a:lnTo>
                  <a:pt x="0" y="8374358"/>
                </a:lnTo>
                <a:lnTo>
                  <a:pt x="4208115" y="8374358"/>
                </a:lnTo>
                <a:lnTo>
                  <a:pt x="420811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60741" y="2820859"/>
            <a:ext cx="6566517" cy="5967322"/>
          </a:xfrm>
          <a:custGeom>
            <a:avLst/>
            <a:gdLst/>
            <a:ahLst/>
            <a:cxnLst/>
            <a:rect r="r" b="b" t="t" l="l"/>
            <a:pathLst>
              <a:path h="5967322" w="6566517">
                <a:moveTo>
                  <a:pt x="0" y="0"/>
                </a:moveTo>
                <a:lnTo>
                  <a:pt x="6566518" y="0"/>
                </a:lnTo>
                <a:lnTo>
                  <a:pt x="6566518" y="5967322"/>
                </a:lnTo>
                <a:lnTo>
                  <a:pt x="0" y="5967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64012" y="2904075"/>
            <a:ext cx="5795288" cy="1357466"/>
            <a:chOff x="0" y="0"/>
            <a:chExt cx="7727051" cy="1809955"/>
          </a:xfrm>
        </p:grpSpPr>
        <p:sp>
          <p:nvSpPr>
            <p:cNvPr name="TextBox 4" id="4"/>
            <p:cNvSpPr txBox="true"/>
            <p:nvPr/>
          </p:nvSpPr>
          <p:spPr>
            <a:xfrm rot="0">
              <a:off x="0" y="-85725"/>
              <a:ext cx="6637595" cy="69532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Poppins Bold"/>
                </a:rPr>
                <a:t>P2P</a:t>
              </a:r>
            </a:p>
          </p:txBody>
        </p:sp>
        <p:sp>
          <p:nvSpPr>
            <p:cNvPr name="TextBox 5" id="5"/>
            <p:cNvSpPr txBox="true"/>
            <p:nvPr/>
          </p:nvSpPr>
          <p:spPr>
            <a:xfrm rot="0">
              <a:off x="0" y="724105"/>
              <a:ext cx="7727051" cy="1085850"/>
            </a:xfrm>
            <a:prstGeom prst="rect">
              <a:avLst/>
            </a:prstGeom>
          </p:spPr>
          <p:txBody>
            <a:bodyPr anchor="t" rtlCol="false" tIns="0" lIns="0" bIns="0" rIns="0">
              <a:spAutoFit/>
            </a:bodyPr>
            <a:lstStyle/>
            <a:p>
              <a:pPr algn="just">
                <a:lnSpc>
                  <a:spcPts val="2160"/>
                </a:lnSpc>
              </a:pPr>
              <a:r>
                <a:rPr lang="en-US" sz="1800">
                  <a:solidFill>
                    <a:srgbClr val="000000"/>
                  </a:solidFill>
                  <a:latin typeface="Poppins"/>
                </a:rPr>
                <a:t>Transacciones de dinero realizadas directamente entre personas, sin pasar por instituciones financieras tradicionales como bancos.</a:t>
              </a:r>
            </a:p>
          </p:txBody>
        </p:sp>
      </p:grpSp>
      <p:grpSp>
        <p:nvGrpSpPr>
          <p:cNvPr name="Group 6" id="6"/>
          <p:cNvGrpSpPr/>
          <p:nvPr/>
        </p:nvGrpSpPr>
        <p:grpSpPr>
          <a:xfrm rot="0">
            <a:off x="12492712" y="5125787"/>
            <a:ext cx="5452093" cy="1541616"/>
            <a:chOff x="0" y="0"/>
            <a:chExt cx="7269458" cy="2055488"/>
          </a:xfrm>
        </p:grpSpPr>
        <p:sp>
          <p:nvSpPr>
            <p:cNvPr name="TextBox 7" id="7"/>
            <p:cNvSpPr txBox="true"/>
            <p:nvPr/>
          </p:nvSpPr>
          <p:spPr>
            <a:xfrm rot="0">
              <a:off x="0" y="-66675"/>
              <a:ext cx="6244520" cy="566208"/>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Poppins Bold"/>
                </a:rPr>
                <a:t>Uso Creciente de Códigos QR</a:t>
              </a:r>
            </a:p>
          </p:txBody>
        </p:sp>
        <p:sp>
          <p:nvSpPr>
            <p:cNvPr name="TextBox 8" id="8"/>
            <p:cNvSpPr txBox="true"/>
            <p:nvPr/>
          </p:nvSpPr>
          <p:spPr>
            <a:xfrm rot="0">
              <a:off x="0" y="614038"/>
              <a:ext cx="7269458" cy="1441450"/>
            </a:xfrm>
            <a:prstGeom prst="rect">
              <a:avLst/>
            </a:prstGeom>
          </p:spPr>
          <p:txBody>
            <a:bodyPr anchor="t" rtlCol="false" tIns="0" lIns="0" bIns="0" rIns="0">
              <a:spAutoFit/>
            </a:bodyPr>
            <a:lstStyle/>
            <a:p>
              <a:pPr algn="just">
                <a:lnSpc>
                  <a:spcPts val="2160"/>
                </a:lnSpc>
              </a:pPr>
              <a:r>
                <a:rPr lang="en-US" sz="1800">
                  <a:solidFill>
                    <a:srgbClr val="000000"/>
                  </a:solidFill>
                  <a:latin typeface="Poppins"/>
                </a:rPr>
                <a:t>Los usuarios se acostumbraron a usar códigos QR para actividades no financieras (como leer menús en restaurantes) y ahora los utilizan también para pagos. </a:t>
              </a:r>
            </a:p>
          </p:txBody>
        </p:sp>
      </p:grpSp>
      <p:grpSp>
        <p:nvGrpSpPr>
          <p:cNvPr name="Group 9" id="9"/>
          <p:cNvGrpSpPr/>
          <p:nvPr/>
        </p:nvGrpSpPr>
        <p:grpSpPr>
          <a:xfrm rot="0">
            <a:off x="11248437" y="7430715"/>
            <a:ext cx="5735980" cy="935191"/>
            <a:chOff x="0" y="0"/>
            <a:chExt cx="7647974" cy="1246922"/>
          </a:xfrm>
        </p:grpSpPr>
        <p:sp>
          <p:nvSpPr>
            <p:cNvPr name="TextBox 10" id="10"/>
            <p:cNvSpPr txBox="true"/>
            <p:nvPr/>
          </p:nvSpPr>
          <p:spPr>
            <a:xfrm rot="0">
              <a:off x="0" y="-66675"/>
              <a:ext cx="6569668" cy="468842"/>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Poppins Bold"/>
                </a:rPr>
                <a:t>Tarjetas de Pago Biométricas</a:t>
              </a:r>
            </a:p>
          </p:txBody>
        </p:sp>
        <p:sp>
          <p:nvSpPr>
            <p:cNvPr name="TextBox 11" id="11"/>
            <p:cNvSpPr txBox="true"/>
            <p:nvPr/>
          </p:nvSpPr>
          <p:spPr>
            <a:xfrm rot="0">
              <a:off x="0" y="516672"/>
              <a:ext cx="7647974" cy="730250"/>
            </a:xfrm>
            <a:prstGeom prst="rect">
              <a:avLst/>
            </a:prstGeom>
          </p:spPr>
          <p:txBody>
            <a:bodyPr anchor="t" rtlCol="false" tIns="0" lIns="0" bIns="0" rIns="0">
              <a:spAutoFit/>
            </a:bodyPr>
            <a:lstStyle/>
            <a:p>
              <a:pPr algn="just">
                <a:lnSpc>
                  <a:spcPts val="2160"/>
                </a:lnSpc>
              </a:pPr>
              <a:r>
                <a:rPr lang="en-US" sz="1800">
                  <a:solidFill>
                    <a:srgbClr val="000000"/>
                  </a:solidFill>
                  <a:latin typeface="Poppins"/>
                </a:rPr>
                <a:t>Incorporan un lector de huella dactilar, eliminando la necesidad de introducir un PIN</a:t>
              </a:r>
            </a:p>
          </p:txBody>
        </p:sp>
      </p:grpSp>
      <p:grpSp>
        <p:nvGrpSpPr>
          <p:cNvPr name="Group 12" id="12"/>
          <p:cNvGrpSpPr/>
          <p:nvPr/>
        </p:nvGrpSpPr>
        <p:grpSpPr>
          <a:xfrm rot="0">
            <a:off x="1494236" y="2091992"/>
            <a:ext cx="5532495" cy="1541616"/>
            <a:chOff x="0" y="0"/>
            <a:chExt cx="7376660" cy="2055488"/>
          </a:xfrm>
        </p:grpSpPr>
        <p:sp>
          <p:nvSpPr>
            <p:cNvPr name="TextBox 13" id="13"/>
            <p:cNvSpPr txBox="true"/>
            <p:nvPr/>
          </p:nvSpPr>
          <p:spPr>
            <a:xfrm rot="0">
              <a:off x="0" y="-66675"/>
              <a:ext cx="6336607" cy="566208"/>
            </a:xfrm>
            <a:prstGeom prst="rect">
              <a:avLst/>
            </a:prstGeom>
          </p:spPr>
          <p:txBody>
            <a:bodyPr anchor="t" rtlCol="false" tIns="0" lIns="0" bIns="0" rIns="0">
              <a:spAutoFit/>
            </a:bodyPr>
            <a:lstStyle/>
            <a:p>
              <a:pPr>
                <a:lnSpc>
                  <a:spcPts val="3499"/>
                </a:lnSpc>
                <a:spcBef>
                  <a:spcPct val="0"/>
                </a:spcBef>
              </a:pPr>
              <a:r>
                <a:rPr lang="en-US" sz="2499">
                  <a:solidFill>
                    <a:srgbClr val="000000"/>
                  </a:solidFill>
                  <a:latin typeface="Poppins Bold"/>
                </a:rPr>
                <a:t>Pago físico</a:t>
              </a:r>
            </a:p>
          </p:txBody>
        </p:sp>
        <p:sp>
          <p:nvSpPr>
            <p:cNvPr name="TextBox 14" id="14"/>
            <p:cNvSpPr txBox="true"/>
            <p:nvPr/>
          </p:nvSpPr>
          <p:spPr>
            <a:xfrm rot="0">
              <a:off x="0" y="614038"/>
              <a:ext cx="7376660" cy="1441450"/>
            </a:xfrm>
            <a:prstGeom prst="rect">
              <a:avLst/>
            </a:prstGeom>
          </p:spPr>
          <p:txBody>
            <a:bodyPr anchor="t" rtlCol="false" tIns="0" lIns="0" bIns="0" rIns="0">
              <a:spAutoFit/>
            </a:bodyPr>
            <a:lstStyle/>
            <a:p>
              <a:pPr algn="just">
                <a:lnSpc>
                  <a:spcPts val="2160"/>
                </a:lnSpc>
              </a:pPr>
              <a:r>
                <a:rPr lang="en-US" sz="1800">
                  <a:solidFill>
                    <a:srgbClr val="000000"/>
                  </a:solidFill>
                  <a:latin typeface="Poppins"/>
                </a:rPr>
                <a:t>el dinero que se lleva encima, en la billetera o en el bolsillo del pantalón y que, por lo tanto, no está forzosamente en una base de datos de un banco u otra entidad financiera.</a:t>
              </a:r>
            </a:p>
          </p:txBody>
        </p:sp>
      </p:grpSp>
      <p:grpSp>
        <p:nvGrpSpPr>
          <p:cNvPr name="Group 15" id="15"/>
          <p:cNvGrpSpPr/>
          <p:nvPr/>
        </p:nvGrpSpPr>
        <p:grpSpPr>
          <a:xfrm rot="0">
            <a:off x="607008" y="5125787"/>
            <a:ext cx="5187058" cy="2001991"/>
            <a:chOff x="0" y="0"/>
            <a:chExt cx="6916078" cy="2669322"/>
          </a:xfrm>
        </p:grpSpPr>
        <p:sp>
          <p:nvSpPr>
            <p:cNvPr name="TextBox 16" id="16"/>
            <p:cNvSpPr txBox="true"/>
            <p:nvPr/>
          </p:nvSpPr>
          <p:spPr>
            <a:xfrm rot="0">
              <a:off x="0" y="-66675"/>
              <a:ext cx="5940963" cy="468842"/>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Poppins Bold"/>
                </a:rPr>
                <a:t>Pagos Faciales y su Adopción</a:t>
              </a:r>
            </a:p>
          </p:txBody>
        </p:sp>
        <p:sp>
          <p:nvSpPr>
            <p:cNvPr name="TextBox 17" id="17"/>
            <p:cNvSpPr txBox="true"/>
            <p:nvPr/>
          </p:nvSpPr>
          <p:spPr>
            <a:xfrm rot="0">
              <a:off x="0" y="516672"/>
              <a:ext cx="6916078" cy="2152650"/>
            </a:xfrm>
            <a:prstGeom prst="rect">
              <a:avLst/>
            </a:prstGeom>
          </p:spPr>
          <p:txBody>
            <a:bodyPr anchor="t" rtlCol="false" tIns="0" lIns="0" bIns="0" rIns="0">
              <a:spAutoFit/>
            </a:bodyPr>
            <a:lstStyle/>
            <a:p>
              <a:pPr algn="just">
                <a:lnSpc>
                  <a:spcPts val="2160"/>
                </a:lnSpc>
              </a:pPr>
              <a:r>
                <a:rPr lang="en-US" sz="1800">
                  <a:solidFill>
                    <a:srgbClr val="000000"/>
                  </a:solidFill>
                  <a:latin typeface="Poppins"/>
                </a:rPr>
                <a:t>·Usan dispositivos con cámaras para reconocer características físicas y gestos para autorizar transacciones. Ejemplo: Alibaba en China ha implementado el sistema "smile-to-pay".</a:t>
              </a:r>
            </a:p>
            <a:p>
              <a:pPr algn="just">
                <a:lnSpc>
                  <a:spcPts val="2160"/>
                </a:lnSpc>
              </a:pPr>
            </a:p>
          </p:txBody>
        </p:sp>
      </p:grpSp>
      <p:grpSp>
        <p:nvGrpSpPr>
          <p:cNvPr name="Group 18" id="18"/>
          <p:cNvGrpSpPr/>
          <p:nvPr/>
        </p:nvGrpSpPr>
        <p:grpSpPr>
          <a:xfrm rot="0">
            <a:off x="1028700" y="7347505"/>
            <a:ext cx="5795288" cy="1468591"/>
            <a:chOff x="0" y="0"/>
            <a:chExt cx="7727051" cy="1958122"/>
          </a:xfrm>
        </p:grpSpPr>
        <p:sp>
          <p:nvSpPr>
            <p:cNvPr name="TextBox 19" id="19"/>
            <p:cNvSpPr txBox="true"/>
            <p:nvPr/>
          </p:nvSpPr>
          <p:spPr>
            <a:xfrm rot="0">
              <a:off x="0" y="-66675"/>
              <a:ext cx="6637595" cy="468842"/>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Poppins Bold"/>
                </a:rPr>
                <a:t>Pagos por Voz</a:t>
              </a:r>
            </a:p>
          </p:txBody>
        </p:sp>
        <p:sp>
          <p:nvSpPr>
            <p:cNvPr name="TextBox 20" id="20"/>
            <p:cNvSpPr txBox="true"/>
            <p:nvPr/>
          </p:nvSpPr>
          <p:spPr>
            <a:xfrm rot="0">
              <a:off x="0" y="516672"/>
              <a:ext cx="7727051" cy="1441450"/>
            </a:xfrm>
            <a:prstGeom prst="rect">
              <a:avLst/>
            </a:prstGeom>
          </p:spPr>
          <p:txBody>
            <a:bodyPr anchor="t" rtlCol="false" tIns="0" lIns="0" bIns="0" rIns="0">
              <a:spAutoFit/>
            </a:bodyPr>
            <a:lstStyle/>
            <a:p>
              <a:pPr algn="just">
                <a:lnSpc>
                  <a:spcPts val="2160"/>
                </a:lnSpc>
              </a:pPr>
              <a:r>
                <a:rPr lang="en-US" sz="1800">
                  <a:solidFill>
                    <a:srgbClr val="000000"/>
                  </a:solidFill>
                  <a:latin typeface="Poppins"/>
                </a:rPr>
                <a:t>·Utilizan órdenes de voz para realizar pagos, con tecnologías en desarrollo para garantizar la autenticidad del pagador.</a:t>
              </a:r>
            </a:p>
            <a:p>
              <a:pPr algn="just">
                <a:lnSpc>
                  <a:spcPts val="2160"/>
                </a:lnSpc>
              </a:pPr>
            </a:p>
          </p:txBody>
        </p:sp>
      </p:grpSp>
      <p:sp>
        <p:nvSpPr>
          <p:cNvPr name="Freeform 21" id="21"/>
          <p:cNvSpPr/>
          <p:nvPr/>
        </p:nvSpPr>
        <p:spPr>
          <a:xfrm flipH="true" flipV="false" rot="2169308">
            <a:off x="-1075357" y="-3158479"/>
            <a:ext cx="4208114" cy="8374357"/>
          </a:xfrm>
          <a:custGeom>
            <a:avLst/>
            <a:gdLst/>
            <a:ahLst/>
            <a:cxnLst/>
            <a:rect r="r" b="b" t="t" l="l"/>
            <a:pathLst>
              <a:path h="8374357" w="4208114">
                <a:moveTo>
                  <a:pt x="4208114" y="0"/>
                </a:moveTo>
                <a:lnTo>
                  <a:pt x="0" y="0"/>
                </a:lnTo>
                <a:lnTo>
                  <a:pt x="0" y="8374358"/>
                </a:lnTo>
                <a:lnTo>
                  <a:pt x="4208114" y="8374358"/>
                </a:lnTo>
                <a:lnTo>
                  <a:pt x="420811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true" rot="2169308">
            <a:off x="14880360" y="6099821"/>
            <a:ext cx="4208114" cy="8374357"/>
          </a:xfrm>
          <a:custGeom>
            <a:avLst/>
            <a:gdLst/>
            <a:ahLst/>
            <a:cxnLst/>
            <a:rect r="r" b="b" t="t" l="l"/>
            <a:pathLst>
              <a:path h="8374357" w="4208114">
                <a:moveTo>
                  <a:pt x="0" y="8374358"/>
                </a:moveTo>
                <a:lnTo>
                  <a:pt x="4208114" y="8374358"/>
                </a:lnTo>
                <a:lnTo>
                  <a:pt x="4208114" y="0"/>
                </a:lnTo>
                <a:lnTo>
                  <a:pt x="0" y="0"/>
                </a:lnTo>
                <a:lnTo>
                  <a:pt x="0" y="837435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6336089" y="506413"/>
            <a:ext cx="5615821" cy="9017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Poppins Bold"/>
              </a:rPr>
              <a:t>Métodos de pago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34035" y="5543606"/>
            <a:ext cx="5572041" cy="3714694"/>
          </a:xfrm>
          <a:custGeom>
            <a:avLst/>
            <a:gdLst/>
            <a:ahLst/>
            <a:cxnLst/>
            <a:rect r="r" b="b" t="t" l="l"/>
            <a:pathLst>
              <a:path h="3714694" w="5572041">
                <a:moveTo>
                  <a:pt x="0" y="0"/>
                </a:moveTo>
                <a:lnTo>
                  <a:pt x="5572042" y="0"/>
                </a:lnTo>
                <a:lnTo>
                  <a:pt x="5572042" y="3714694"/>
                </a:lnTo>
                <a:lnTo>
                  <a:pt x="0" y="3714694"/>
                </a:lnTo>
                <a:lnTo>
                  <a:pt x="0" y="0"/>
                </a:lnTo>
                <a:close/>
              </a:path>
            </a:pathLst>
          </a:custGeom>
          <a:blipFill>
            <a:blip r:embed="rId2"/>
            <a:stretch>
              <a:fillRect l="0" t="0" r="0" b="0"/>
            </a:stretch>
          </a:blipFill>
        </p:spPr>
      </p:sp>
      <p:sp>
        <p:nvSpPr>
          <p:cNvPr name="TextBox 3" id="3"/>
          <p:cNvSpPr txBox="true"/>
          <p:nvPr/>
        </p:nvSpPr>
        <p:spPr>
          <a:xfrm rot="0">
            <a:off x="5836682" y="506413"/>
            <a:ext cx="6614636" cy="9017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Poppins Bold"/>
              </a:rPr>
              <a:t>Protección de datos </a:t>
            </a:r>
          </a:p>
        </p:txBody>
      </p:sp>
      <p:sp>
        <p:nvSpPr>
          <p:cNvPr name="TextBox 4" id="4"/>
          <p:cNvSpPr txBox="true"/>
          <p:nvPr/>
        </p:nvSpPr>
        <p:spPr>
          <a:xfrm rot="0">
            <a:off x="2523026" y="2155853"/>
            <a:ext cx="13241947" cy="219392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Poppins"/>
              </a:rPr>
              <a:t>Las leyes como el GDPR en Europa y similares en otras regiones exigen que los datos de los clientes sean recolectados, procesados y almacenados de manera segura y conforme a la ley. Las empresas deben implementar políticas de priva-cidad sólidas y asegurarse de que los datos de los clientes estén protegidos contra accesos no autorizados y brechas de seguridad</a:t>
            </a:r>
          </a:p>
        </p:txBody>
      </p:sp>
      <p:sp>
        <p:nvSpPr>
          <p:cNvPr name="TextBox 5" id="5"/>
          <p:cNvSpPr txBox="true"/>
          <p:nvPr/>
        </p:nvSpPr>
        <p:spPr>
          <a:xfrm rot="0">
            <a:off x="1269803" y="5476931"/>
            <a:ext cx="7566289" cy="219392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Poppins"/>
              </a:rPr>
              <a:t>Las empresas en Ecuador deben cumplir con la Ley Orgánica de Protección de Datos Personales y otras regulaciones relacionadas para garantizar la protección adecuada de los datos personales y comerciales.</a:t>
            </a:r>
          </a:p>
        </p:txBody>
      </p:sp>
      <p:sp>
        <p:nvSpPr>
          <p:cNvPr name="Freeform 6" id="6"/>
          <p:cNvSpPr/>
          <p:nvPr/>
        </p:nvSpPr>
        <p:spPr>
          <a:xfrm flipH="true" flipV="false" rot="2169308">
            <a:off x="-1075357" y="-3537891"/>
            <a:ext cx="4208114" cy="8374357"/>
          </a:xfrm>
          <a:custGeom>
            <a:avLst/>
            <a:gdLst/>
            <a:ahLst/>
            <a:cxnLst/>
            <a:rect r="r" b="b" t="t" l="l"/>
            <a:pathLst>
              <a:path h="8374357" w="4208114">
                <a:moveTo>
                  <a:pt x="4208114" y="0"/>
                </a:moveTo>
                <a:lnTo>
                  <a:pt x="0" y="0"/>
                </a:lnTo>
                <a:lnTo>
                  <a:pt x="0" y="8374357"/>
                </a:lnTo>
                <a:lnTo>
                  <a:pt x="4208114" y="8374357"/>
                </a:lnTo>
                <a:lnTo>
                  <a:pt x="420811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017785" y="-1339720"/>
            <a:ext cx="7405675" cy="14556610"/>
          </a:xfrm>
          <a:custGeom>
            <a:avLst/>
            <a:gdLst/>
            <a:ahLst/>
            <a:cxnLst/>
            <a:rect r="r" b="b" t="t" l="l"/>
            <a:pathLst>
              <a:path h="14556610" w="7405675">
                <a:moveTo>
                  <a:pt x="7405676" y="0"/>
                </a:moveTo>
                <a:lnTo>
                  <a:pt x="0" y="0"/>
                </a:lnTo>
                <a:lnTo>
                  <a:pt x="0" y="14556611"/>
                </a:lnTo>
                <a:lnTo>
                  <a:pt x="7405676" y="14556611"/>
                </a:lnTo>
                <a:lnTo>
                  <a:pt x="740567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755423" y="678948"/>
            <a:ext cx="10777154" cy="17875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Poppins Bold"/>
              </a:rPr>
              <a:t>Tendencias futuras en el comercio electrónico</a:t>
            </a:r>
          </a:p>
        </p:txBody>
      </p:sp>
      <p:sp>
        <p:nvSpPr>
          <p:cNvPr name="Freeform 3" id="3"/>
          <p:cNvSpPr/>
          <p:nvPr/>
        </p:nvSpPr>
        <p:spPr>
          <a:xfrm flipH="true" flipV="false" rot="2169308">
            <a:off x="-1583977" y="-2456547"/>
            <a:ext cx="4208114" cy="8374357"/>
          </a:xfrm>
          <a:custGeom>
            <a:avLst/>
            <a:gdLst/>
            <a:ahLst/>
            <a:cxnLst/>
            <a:rect r="r" b="b" t="t" l="l"/>
            <a:pathLst>
              <a:path h="8374357" w="4208114">
                <a:moveTo>
                  <a:pt x="4208115" y="0"/>
                </a:moveTo>
                <a:lnTo>
                  <a:pt x="0" y="0"/>
                </a:lnTo>
                <a:lnTo>
                  <a:pt x="0" y="8374357"/>
                </a:lnTo>
                <a:lnTo>
                  <a:pt x="4208115" y="8374357"/>
                </a:lnTo>
                <a:lnTo>
                  <a:pt x="420811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3781203">
            <a:off x="15155243" y="4731017"/>
            <a:ext cx="4208114" cy="8374357"/>
          </a:xfrm>
          <a:custGeom>
            <a:avLst/>
            <a:gdLst/>
            <a:ahLst/>
            <a:cxnLst/>
            <a:rect r="r" b="b" t="t" l="l"/>
            <a:pathLst>
              <a:path h="8374357" w="4208114">
                <a:moveTo>
                  <a:pt x="4208114" y="0"/>
                </a:moveTo>
                <a:lnTo>
                  <a:pt x="0" y="0"/>
                </a:lnTo>
                <a:lnTo>
                  <a:pt x="0" y="8374357"/>
                </a:lnTo>
                <a:lnTo>
                  <a:pt x="4208114" y="8374357"/>
                </a:lnTo>
                <a:lnTo>
                  <a:pt x="420811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751548" y="4880360"/>
            <a:ext cx="6254199" cy="4377940"/>
          </a:xfrm>
          <a:custGeom>
            <a:avLst/>
            <a:gdLst/>
            <a:ahLst/>
            <a:cxnLst/>
            <a:rect r="r" b="b" t="t" l="l"/>
            <a:pathLst>
              <a:path h="4377940" w="6254199">
                <a:moveTo>
                  <a:pt x="0" y="0"/>
                </a:moveTo>
                <a:lnTo>
                  <a:pt x="6254199" y="0"/>
                </a:lnTo>
                <a:lnTo>
                  <a:pt x="6254199" y="4377940"/>
                </a:lnTo>
                <a:lnTo>
                  <a:pt x="0" y="4377940"/>
                </a:lnTo>
                <a:lnTo>
                  <a:pt x="0" y="0"/>
                </a:lnTo>
                <a:close/>
              </a:path>
            </a:pathLst>
          </a:custGeom>
          <a:blipFill>
            <a:blip r:embed="rId4"/>
            <a:stretch>
              <a:fillRect l="0" t="0" r="0" b="0"/>
            </a:stretch>
          </a:blipFill>
        </p:spPr>
      </p:sp>
      <p:sp>
        <p:nvSpPr>
          <p:cNvPr name="TextBox 6" id="6"/>
          <p:cNvSpPr txBox="true"/>
          <p:nvPr/>
        </p:nvSpPr>
        <p:spPr>
          <a:xfrm rot="0">
            <a:off x="2812869" y="2731599"/>
            <a:ext cx="12662263" cy="131762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Poppins"/>
              </a:rPr>
              <a:t>La IA está ganando terreno en la vida diaria, especialmente en la robótica y en las interacciones en redes sociales, donde los robots inteligentes desempeñan un papel cada vez más significativo. </a:t>
            </a:r>
          </a:p>
        </p:txBody>
      </p:sp>
      <p:sp>
        <p:nvSpPr>
          <p:cNvPr name="TextBox 7" id="7"/>
          <p:cNvSpPr txBox="true"/>
          <p:nvPr/>
        </p:nvSpPr>
        <p:spPr>
          <a:xfrm rot="0">
            <a:off x="1028700" y="5749925"/>
            <a:ext cx="8081305" cy="350837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Poppins"/>
              </a:rPr>
              <a:t>Existe un problema relacionado con el comercio electrónico, que es la publi-cidad. Si piensas en la  publicidad, siempre la ves en todas partes, pero son pasi-vas y no estarás muy interesada, pues no te conocen bien. Con la ayuda de la IA, se podrá saber qué te gusta mientras navegas, comprender tu comportamiento y sugerirte cosas, como cuando buscas en Google.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23868" y="5086962"/>
            <a:ext cx="8405021" cy="4725489"/>
          </a:xfrm>
          <a:custGeom>
            <a:avLst/>
            <a:gdLst/>
            <a:ahLst/>
            <a:cxnLst/>
            <a:rect r="r" b="b" t="t" l="l"/>
            <a:pathLst>
              <a:path h="4725489" w="8405021">
                <a:moveTo>
                  <a:pt x="0" y="0"/>
                </a:moveTo>
                <a:lnTo>
                  <a:pt x="8405020" y="0"/>
                </a:lnTo>
                <a:lnTo>
                  <a:pt x="8405020" y="4725489"/>
                </a:lnTo>
                <a:lnTo>
                  <a:pt x="0" y="4725489"/>
                </a:lnTo>
                <a:lnTo>
                  <a:pt x="0" y="0"/>
                </a:lnTo>
                <a:close/>
              </a:path>
            </a:pathLst>
          </a:custGeom>
          <a:blipFill>
            <a:blip r:embed="rId2"/>
            <a:stretch>
              <a:fillRect l="0" t="0" r="0" b="0"/>
            </a:stretch>
          </a:blipFill>
        </p:spPr>
      </p:sp>
      <p:sp>
        <p:nvSpPr>
          <p:cNvPr name="TextBox 3" id="3"/>
          <p:cNvSpPr txBox="true"/>
          <p:nvPr/>
        </p:nvSpPr>
        <p:spPr>
          <a:xfrm rot="0">
            <a:off x="5737801" y="431151"/>
            <a:ext cx="10777154" cy="17875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Poppins Bold"/>
              </a:rPr>
              <a:t>Tendencias futuras en el comercio electrónico</a:t>
            </a:r>
          </a:p>
        </p:txBody>
      </p:sp>
      <p:sp>
        <p:nvSpPr>
          <p:cNvPr name="TextBox 4" id="4"/>
          <p:cNvSpPr txBox="true"/>
          <p:nvPr/>
        </p:nvSpPr>
        <p:spPr>
          <a:xfrm rot="0">
            <a:off x="5641564" y="2521562"/>
            <a:ext cx="10969628" cy="219392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Poppins"/>
              </a:rPr>
              <a:t>L</a:t>
            </a:r>
            <a:r>
              <a:rPr lang="en-US" sz="2499">
                <a:solidFill>
                  <a:srgbClr val="000000"/>
                </a:solidFill>
                <a:latin typeface="Poppins"/>
              </a:rPr>
              <a:t>a implementación de la realidad aumentada en el campo del comercio electróni-co supone un gran avance. La implementación de una aplicación que permita visualizar de manera realista las prendas de ropa ofrece múltiples beneficios tanto para los clientes como para los minoristas.</a:t>
            </a:r>
          </a:p>
        </p:txBody>
      </p:sp>
      <p:sp>
        <p:nvSpPr>
          <p:cNvPr name="Freeform 5" id="5"/>
          <p:cNvSpPr/>
          <p:nvPr/>
        </p:nvSpPr>
        <p:spPr>
          <a:xfrm flipH="true" flipV="false" rot="0">
            <a:off x="-3508238" y="-1574507"/>
            <a:ext cx="7405675" cy="14556610"/>
          </a:xfrm>
          <a:custGeom>
            <a:avLst/>
            <a:gdLst/>
            <a:ahLst/>
            <a:cxnLst/>
            <a:rect r="r" b="b" t="t" l="l"/>
            <a:pathLst>
              <a:path h="14556610" w="7405675">
                <a:moveTo>
                  <a:pt x="7405675" y="0"/>
                </a:moveTo>
                <a:lnTo>
                  <a:pt x="0" y="0"/>
                </a:lnTo>
                <a:lnTo>
                  <a:pt x="0" y="14556611"/>
                </a:lnTo>
                <a:lnTo>
                  <a:pt x="7405675" y="14556611"/>
                </a:lnTo>
                <a:lnTo>
                  <a:pt x="740567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90241" y="4568725"/>
            <a:ext cx="5994102" cy="4362149"/>
          </a:xfrm>
          <a:custGeom>
            <a:avLst/>
            <a:gdLst/>
            <a:ahLst/>
            <a:cxnLst/>
            <a:rect r="r" b="b" t="t" l="l"/>
            <a:pathLst>
              <a:path h="4362149" w="5994102">
                <a:moveTo>
                  <a:pt x="0" y="0"/>
                </a:moveTo>
                <a:lnTo>
                  <a:pt x="5994102" y="0"/>
                </a:lnTo>
                <a:lnTo>
                  <a:pt x="5994102" y="4362150"/>
                </a:lnTo>
                <a:lnTo>
                  <a:pt x="0" y="4362150"/>
                </a:lnTo>
                <a:lnTo>
                  <a:pt x="0" y="0"/>
                </a:lnTo>
                <a:close/>
              </a:path>
            </a:pathLst>
          </a:custGeom>
          <a:blipFill>
            <a:blip r:embed="rId2"/>
            <a:stretch>
              <a:fillRect l="0" t="-4506" r="0" b="-4506"/>
            </a:stretch>
          </a:blipFill>
        </p:spPr>
      </p:sp>
      <p:sp>
        <p:nvSpPr>
          <p:cNvPr name="TextBox 3" id="3"/>
          <p:cNvSpPr txBox="true"/>
          <p:nvPr/>
        </p:nvSpPr>
        <p:spPr>
          <a:xfrm rot="0">
            <a:off x="6509445" y="506413"/>
            <a:ext cx="5269111" cy="9017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Poppins Bold"/>
              </a:rPr>
              <a:t>Casos prácticos</a:t>
            </a:r>
          </a:p>
        </p:txBody>
      </p:sp>
      <p:sp>
        <p:nvSpPr>
          <p:cNvPr name="TextBox 4" id="4"/>
          <p:cNvSpPr txBox="true"/>
          <p:nvPr/>
        </p:nvSpPr>
        <p:spPr>
          <a:xfrm rot="0">
            <a:off x="5372695" y="2079525"/>
            <a:ext cx="7542610" cy="175577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Poppins"/>
              </a:rPr>
              <a:t>En la Reserve Roastery de Shanghai, la compañía ha implementado una expe-riencia única para sus clientes a través de una aplicación de realidad aumentada (AR). </a:t>
            </a:r>
          </a:p>
        </p:txBody>
      </p:sp>
      <p:sp>
        <p:nvSpPr>
          <p:cNvPr name="TextBox 5" id="5"/>
          <p:cNvSpPr txBox="true"/>
          <p:nvPr/>
        </p:nvSpPr>
        <p:spPr>
          <a:xfrm rot="0">
            <a:off x="1028700" y="5683849"/>
            <a:ext cx="6844273" cy="263207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Poppins"/>
              </a:rPr>
              <a:t>Al enfocar con la cámara en ciertas áreas o máquinas, la aplicación proporciona explicaciones detalladas o videos sobre procesos como la fabricación del café o detalles sobre los tipos de granos de café en exhibición. </a:t>
            </a:r>
          </a:p>
        </p:txBody>
      </p:sp>
      <p:sp>
        <p:nvSpPr>
          <p:cNvPr name="Freeform 6" id="6"/>
          <p:cNvSpPr/>
          <p:nvPr/>
        </p:nvSpPr>
        <p:spPr>
          <a:xfrm flipH="true" flipV="false" rot="2169308">
            <a:off x="-1075357" y="-3158479"/>
            <a:ext cx="4208114" cy="8374357"/>
          </a:xfrm>
          <a:custGeom>
            <a:avLst/>
            <a:gdLst/>
            <a:ahLst/>
            <a:cxnLst/>
            <a:rect r="r" b="b" t="t" l="l"/>
            <a:pathLst>
              <a:path h="8374357" w="4208114">
                <a:moveTo>
                  <a:pt x="4208114" y="0"/>
                </a:moveTo>
                <a:lnTo>
                  <a:pt x="0" y="0"/>
                </a:lnTo>
                <a:lnTo>
                  <a:pt x="0" y="8374358"/>
                </a:lnTo>
                <a:lnTo>
                  <a:pt x="4208114" y="8374358"/>
                </a:lnTo>
                <a:lnTo>
                  <a:pt x="420811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2169308">
            <a:off x="15155243" y="4743696"/>
            <a:ext cx="4208114" cy="8374357"/>
          </a:xfrm>
          <a:custGeom>
            <a:avLst/>
            <a:gdLst/>
            <a:ahLst/>
            <a:cxnLst/>
            <a:rect r="r" b="b" t="t" l="l"/>
            <a:pathLst>
              <a:path h="8374357" w="4208114">
                <a:moveTo>
                  <a:pt x="0" y="8374357"/>
                </a:moveTo>
                <a:lnTo>
                  <a:pt x="4208114" y="8374357"/>
                </a:lnTo>
                <a:lnTo>
                  <a:pt x="4208114" y="0"/>
                </a:lnTo>
                <a:lnTo>
                  <a:pt x="0" y="0"/>
                </a:lnTo>
                <a:lnTo>
                  <a:pt x="0" y="8374357"/>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169308">
            <a:off x="-1075357" y="-3158479"/>
            <a:ext cx="4208114" cy="8374357"/>
          </a:xfrm>
          <a:custGeom>
            <a:avLst/>
            <a:gdLst/>
            <a:ahLst/>
            <a:cxnLst/>
            <a:rect r="r" b="b" t="t" l="l"/>
            <a:pathLst>
              <a:path h="8374357" w="4208114">
                <a:moveTo>
                  <a:pt x="4208114" y="0"/>
                </a:moveTo>
                <a:lnTo>
                  <a:pt x="0" y="0"/>
                </a:lnTo>
                <a:lnTo>
                  <a:pt x="0" y="8374358"/>
                </a:lnTo>
                <a:lnTo>
                  <a:pt x="4208114" y="8374358"/>
                </a:lnTo>
                <a:lnTo>
                  <a:pt x="420811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2169308">
            <a:off x="15155243" y="4743696"/>
            <a:ext cx="4208114" cy="8374357"/>
          </a:xfrm>
          <a:custGeom>
            <a:avLst/>
            <a:gdLst/>
            <a:ahLst/>
            <a:cxnLst/>
            <a:rect r="r" b="b" t="t" l="l"/>
            <a:pathLst>
              <a:path h="8374357" w="4208114">
                <a:moveTo>
                  <a:pt x="0" y="8374357"/>
                </a:moveTo>
                <a:lnTo>
                  <a:pt x="4208114" y="8374357"/>
                </a:lnTo>
                <a:lnTo>
                  <a:pt x="4208114" y="0"/>
                </a:lnTo>
                <a:lnTo>
                  <a:pt x="0" y="0"/>
                </a:lnTo>
                <a:lnTo>
                  <a:pt x="0" y="837435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757903" y="4853928"/>
            <a:ext cx="5435929" cy="4076947"/>
          </a:xfrm>
          <a:custGeom>
            <a:avLst/>
            <a:gdLst/>
            <a:ahLst/>
            <a:cxnLst/>
            <a:rect r="r" b="b" t="t" l="l"/>
            <a:pathLst>
              <a:path h="4076947" w="5435929">
                <a:moveTo>
                  <a:pt x="0" y="0"/>
                </a:moveTo>
                <a:lnTo>
                  <a:pt x="5435930" y="0"/>
                </a:lnTo>
                <a:lnTo>
                  <a:pt x="5435930" y="4076947"/>
                </a:lnTo>
                <a:lnTo>
                  <a:pt x="0" y="4076947"/>
                </a:lnTo>
                <a:lnTo>
                  <a:pt x="0" y="0"/>
                </a:lnTo>
                <a:close/>
              </a:path>
            </a:pathLst>
          </a:custGeom>
          <a:blipFill>
            <a:blip r:embed="rId4"/>
            <a:stretch>
              <a:fillRect l="0" t="0" r="0" b="0"/>
            </a:stretch>
          </a:blipFill>
        </p:spPr>
      </p:sp>
      <p:sp>
        <p:nvSpPr>
          <p:cNvPr name="TextBox 5" id="5"/>
          <p:cNvSpPr txBox="true"/>
          <p:nvPr/>
        </p:nvSpPr>
        <p:spPr>
          <a:xfrm rot="0">
            <a:off x="6509445" y="506413"/>
            <a:ext cx="5269111" cy="9017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Poppins Bold"/>
              </a:rPr>
              <a:t>Casos prácticos</a:t>
            </a:r>
          </a:p>
        </p:txBody>
      </p:sp>
      <p:sp>
        <p:nvSpPr>
          <p:cNvPr name="TextBox 6" id="6"/>
          <p:cNvSpPr txBox="true"/>
          <p:nvPr/>
        </p:nvSpPr>
        <p:spPr>
          <a:xfrm rot="0">
            <a:off x="5372695" y="2079525"/>
            <a:ext cx="8015678" cy="263207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Poppins"/>
              </a:rPr>
              <a:t>IKEA Place es una aplicación de realidad aumentada creada por Inter IKEA Systems B.V., lanzada en 2017, que permite a los usuarios visualizar cómo los productos del catálogo de IKEA se verían en sus hogares usando sus dispositivos móviles. </a:t>
            </a:r>
          </a:p>
        </p:txBody>
      </p:sp>
      <p:sp>
        <p:nvSpPr>
          <p:cNvPr name="TextBox 7" id="7"/>
          <p:cNvSpPr txBox="true"/>
          <p:nvPr/>
        </p:nvSpPr>
        <p:spPr>
          <a:xfrm rot="0">
            <a:off x="1959851" y="5584185"/>
            <a:ext cx="6010773" cy="2286635"/>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Poppins"/>
              </a:rPr>
              <a:t>la aplicación cuenta con más de 2.000 productos, siendo una de las primeras en el sector de muebles para el hogar en adoptar esta tecnología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6213" y="0"/>
            <a:ext cx="8800160" cy="10285348"/>
            <a:chOff x="0" y="0"/>
            <a:chExt cx="30044136" cy="35114636"/>
          </a:xfrm>
        </p:grpSpPr>
        <p:sp>
          <p:nvSpPr>
            <p:cNvPr name="Freeform 3" id="3"/>
            <p:cNvSpPr/>
            <p:nvPr/>
          </p:nvSpPr>
          <p:spPr>
            <a:xfrm flipH="false" flipV="false" rot="0">
              <a:off x="0" y="0"/>
              <a:ext cx="30044135" cy="35114610"/>
            </a:xfrm>
            <a:custGeom>
              <a:avLst/>
              <a:gdLst/>
              <a:ahLst/>
              <a:cxnLst/>
              <a:rect r="r" b="b" t="t" l="l"/>
              <a:pathLst>
                <a:path h="35114610" w="30044135">
                  <a:moveTo>
                    <a:pt x="0" y="0"/>
                  </a:moveTo>
                  <a:lnTo>
                    <a:pt x="0" y="35114610"/>
                  </a:lnTo>
                  <a:lnTo>
                    <a:pt x="21504656" y="35114610"/>
                  </a:lnTo>
                  <a:cubicBezTo>
                    <a:pt x="21945600" y="31742379"/>
                    <a:pt x="26096088" y="25620472"/>
                    <a:pt x="26096088" y="25620472"/>
                  </a:cubicBezTo>
                  <a:cubicBezTo>
                    <a:pt x="29039186" y="20179156"/>
                    <a:pt x="30033469" y="15540101"/>
                    <a:pt x="30044135" y="11766041"/>
                  </a:cubicBezTo>
                  <a:lnTo>
                    <a:pt x="30044135" y="11642343"/>
                  </a:lnTo>
                  <a:cubicBezTo>
                    <a:pt x="30022419" y="4065905"/>
                    <a:pt x="26040079" y="13335"/>
                    <a:pt x="26026873" y="0"/>
                  </a:cubicBezTo>
                  <a:close/>
                </a:path>
              </a:pathLst>
            </a:custGeom>
            <a:blipFill>
              <a:blip r:embed="rId2"/>
              <a:stretch>
                <a:fillRect l="-27917" t="0" r="-27917" b="0"/>
              </a:stretch>
            </a:blipFill>
          </p:spPr>
        </p:sp>
      </p:grpSp>
      <p:sp>
        <p:nvSpPr>
          <p:cNvPr name="Freeform 4" id="4"/>
          <p:cNvSpPr/>
          <p:nvPr/>
        </p:nvSpPr>
        <p:spPr>
          <a:xfrm flipH="true" flipV="false" rot="0">
            <a:off x="1312245" y="-546981"/>
            <a:ext cx="7112278" cy="14939317"/>
          </a:xfrm>
          <a:custGeom>
            <a:avLst/>
            <a:gdLst/>
            <a:ahLst/>
            <a:cxnLst/>
            <a:rect r="r" b="b" t="t" l="l"/>
            <a:pathLst>
              <a:path h="14939317" w="7112278">
                <a:moveTo>
                  <a:pt x="7112279" y="0"/>
                </a:moveTo>
                <a:lnTo>
                  <a:pt x="0" y="0"/>
                </a:lnTo>
                <a:lnTo>
                  <a:pt x="0" y="14939317"/>
                </a:lnTo>
                <a:lnTo>
                  <a:pt x="7112279" y="14939317"/>
                </a:lnTo>
                <a:lnTo>
                  <a:pt x="7112279" y="0"/>
                </a:lnTo>
                <a:close/>
              </a:path>
            </a:pathLst>
          </a:custGeom>
          <a:blipFill>
            <a:blip r:embed="rId3">
              <a:extLst>
                <a:ext uri="{96DAC541-7B7A-43D3-8B79-37D633B846F1}">
                  <asvg:svgBlip xmlns:asvg="http://schemas.microsoft.com/office/drawing/2016/SVG/main" r:embed="rId4"/>
                </a:ext>
              </a:extLst>
            </a:blip>
            <a:stretch>
              <a:fillRect l="0" t="0" r="-6862" b="0"/>
            </a:stretch>
          </a:blipFill>
        </p:spPr>
      </p:sp>
      <p:grpSp>
        <p:nvGrpSpPr>
          <p:cNvPr name="Group 5" id="5"/>
          <p:cNvGrpSpPr/>
          <p:nvPr/>
        </p:nvGrpSpPr>
        <p:grpSpPr>
          <a:xfrm rot="0">
            <a:off x="14987466" y="6321021"/>
            <a:ext cx="2937279" cy="293727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8694"/>
            </a:solidFill>
            <a:ln w="95250" cap="sq">
              <a:solidFill>
                <a:srgbClr val="FFB235"/>
              </a:solid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203528" y="6537088"/>
            <a:ext cx="2505155" cy="2505145"/>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sp>
        <p:nvSpPr>
          <p:cNvPr name="TextBox 10" id="10"/>
          <p:cNvSpPr txBox="true"/>
          <p:nvPr/>
        </p:nvSpPr>
        <p:spPr>
          <a:xfrm rot="0">
            <a:off x="8643599" y="1839412"/>
            <a:ext cx="8948210" cy="1952625"/>
          </a:xfrm>
          <a:prstGeom prst="rect">
            <a:avLst/>
          </a:prstGeom>
        </p:spPr>
        <p:txBody>
          <a:bodyPr anchor="t" rtlCol="false" tIns="0" lIns="0" bIns="0" rIns="0">
            <a:spAutoFit/>
          </a:bodyPr>
          <a:lstStyle/>
          <a:p>
            <a:pPr algn="just">
              <a:lnSpc>
                <a:spcPts val="3899"/>
              </a:lnSpc>
            </a:pPr>
            <a:r>
              <a:rPr lang="en-US" sz="2999">
                <a:solidFill>
                  <a:srgbClr val="000000"/>
                </a:solidFill>
                <a:latin typeface="Poppins"/>
              </a:rPr>
              <a:t>El comercio electrónico, también conocido como e-commerce, se lo considera como campo en constante evolución en la gestión empresarial y la tecnología de la información.</a:t>
            </a:r>
          </a:p>
        </p:txBody>
      </p:sp>
      <p:sp>
        <p:nvSpPr>
          <p:cNvPr name="TextBox 11" id="11"/>
          <p:cNvSpPr txBox="true"/>
          <p:nvPr/>
        </p:nvSpPr>
        <p:spPr>
          <a:xfrm rot="0">
            <a:off x="12048882" y="1019175"/>
            <a:ext cx="5210418" cy="687705"/>
          </a:xfrm>
          <a:prstGeom prst="rect">
            <a:avLst/>
          </a:prstGeom>
        </p:spPr>
        <p:txBody>
          <a:bodyPr anchor="t" rtlCol="false" tIns="0" lIns="0" bIns="0" rIns="0">
            <a:spAutoFit/>
          </a:bodyPr>
          <a:lstStyle/>
          <a:p>
            <a:pPr algn="r">
              <a:lnSpc>
                <a:spcPts val="5084"/>
              </a:lnSpc>
            </a:pPr>
            <a:r>
              <a:rPr lang="en-US" sz="4499" spc="-134">
                <a:solidFill>
                  <a:srgbClr val="000000"/>
                </a:solidFill>
                <a:latin typeface="Poppins Bold"/>
              </a:rPr>
              <a:t>Introducción</a:t>
            </a:r>
          </a:p>
        </p:txBody>
      </p:sp>
      <p:sp>
        <p:nvSpPr>
          <p:cNvPr name="TextBox 12" id="12"/>
          <p:cNvSpPr txBox="true"/>
          <p:nvPr/>
        </p:nvSpPr>
        <p:spPr>
          <a:xfrm rot="0">
            <a:off x="8188002" y="5536758"/>
            <a:ext cx="6350081" cy="3721542"/>
          </a:xfrm>
          <a:prstGeom prst="rect">
            <a:avLst/>
          </a:prstGeom>
        </p:spPr>
        <p:txBody>
          <a:bodyPr anchor="t" rtlCol="false" tIns="0" lIns="0" bIns="0" rIns="0">
            <a:spAutoFit/>
          </a:bodyPr>
          <a:lstStyle/>
          <a:p>
            <a:pPr algn="just">
              <a:lnSpc>
                <a:spcPts val="2665"/>
              </a:lnSpc>
            </a:pPr>
            <a:r>
              <a:rPr lang="en-US" sz="2221">
                <a:solidFill>
                  <a:srgbClr val="000000"/>
                </a:solidFill>
                <a:latin typeface="Poppins"/>
              </a:rPr>
              <a:t>La historia del comercio electrónico, aunque el nacimiento del internet existió durante la década de 1970, no fue hasta 1998 que se desarrollaron protocolos de seguridad que permitirían transacciones financieras seguras en línea. </a:t>
            </a:r>
          </a:p>
          <a:p>
            <a:pPr algn="just">
              <a:lnSpc>
                <a:spcPts val="2665"/>
              </a:lnSpc>
            </a:pPr>
            <a:r>
              <a:rPr lang="en-US" sz="2221">
                <a:solidFill>
                  <a:srgbClr val="000000"/>
                </a:solidFill>
                <a:latin typeface="Poppins"/>
              </a:rPr>
              <a:t>El comercio electrónico se refería realmente a transacciones de negocio a negocio, con un total de aproximadamente 700 mil millones de dólares en 2001.</a:t>
            </a:r>
          </a:p>
          <a:p>
            <a:pPr algn="just">
              <a:lnSpc>
                <a:spcPts val="2665"/>
              </a:lnSpc>
            </a:pPr>
          </a:p>
        </p:txBody>
      </p:sp>
      <p:sp>
        <p:nvSpPr>
          <p:cNvPr name="TextBox 13" id="13"/>
          <p:cNvSpPr txBox="true"/>
          <p:nvPr/>
        </p:nvSpPr>
        <p:spPr>
          <a:xfrm rot="0">
            <a:off x="9908297" y="4403367"/>
            <a:ext cx="3968623" cy="586620"/>
          </a:xfrm>
          <a:prstGeom prst="rect">
            <a:avLst/>
          </a:prstGeom>
        </p:spPr>
        <p:txBody>
          <a:bodyPr anchor="t" rtlCol="false" tIns="0" lIns="0" bIns="0" rIns="0">
            <a:spAutoFit/>
          </a:bodyPr>
          <a:lstStyle/>
          <a:p>
            <a:pPr algn="r">
              <a:lnSpc>
                <a:spcPts val="4343"/>
              </a:lnSpc>
            </a:pPr>
            <a:r>
              <a:rPr lang="en-US" sz="3843" spc="-115">
                <a:solidFill>
                  <a:srgbClr val="000000"/>
                </a:solidFill>
                <a:latin typeface="Poppins Bold"/>
              </a:rPr>
              <a:t>Breve historia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5849" y="1028700"/>
            <a:ext cx="10490794" cy="830935"/>
            <a:chOff x="0" y="0"/>
            <a:chExt cx="5130915" cy="406400"/>
          </a:xfrm>
        </p:grpSpPr>
        <p:sp>
          <p:nvSpPr>
            <p:cNvPr name="Freeform 3" id="3"/>
            <p:cNvSpPr/>
            <p:nvPr/>
          </p:nvSpPr>
          <p:spPr>
            <a:xfrm flipH="false" flipV="false" rot="0">
              <a:off x="0" y="0"/>
              <a:ext cx="5130915" cy="406400"/>
            </a:xfrm>
            <a:custGeom>
              <a:avLst/>
              <a:gdLst/>
              <a:ahLst/>
              <a:cxnLst/>
              <a:rect r="r" b="b" t="t" l="l"/>
              <a:pathLst>
                <a:path h="406400" w="5130915">
                  <a:moveTo>
                    <a:pt x="4927715" y="0"/>
                  </a:moveTo>
                  <a:cubicBezTo>
                    <a:pt x="5039940" y="0"/>
                    <a:pt x="5130915" y="90976"/>
                    <a:pt x="5130915" y="203200"/>
                  </a:cubicBezTo>
                  <a:cubicBezTo>
                    <a:pt x="5130915" y="315424"/>
                    <a:pt x="5039940" y="406400"/>
                    <a:pt x="4927715" y="406400"/>
                  </a:cubicBezTo>
                  <a:lnTo>
                    <a:pt x="203200" y="406400"/>
                  </a:lnTo>
                  <a:cubicBezTo>
                    <a:pt x="90976" y="406400"/>
                    <a:pt x="0" y="315424"/>
                    <a:pt x="0" y="203200"/>
                  </a:cubicBezTo>
                  <a:cubicBezTo>
                    <a:pt x="0" y="90976"/>
                    <a:pt x="90976" y="0"/>
                    <a:pt x="203200" y="0"/>
                  </a:cubicBezTo>
                  <a:close/>
                </a:path>
              </a:pathLst>
            </a:custGeom>
            <a:solidFill>
              <a:srgbClr val="1B8694"/>
            </a:solidFill>
          </p:spPr>
        </p:sp>
        <p:sp>
          <p:nvSpPr>
            <p:cNvPr name="TextBox 4" id="4"/>
            <p:cNvSpPr txBox="true"/>
            <p:nvPr/>
          </p:nvSpPr>
          <p:spPr>
            <a:xfrm>
              <a:off x="0" y="-57150"/>
              <a:ext cx="5130915" cy="4635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139547">
            <a:off x="16983603" y="-1477199"/>
            <a:ext cx="3280588" cy="6528533"/>
          </a:xfrm>
          <a:custGeom>
            <a:avLst/>
            <a:gdLst/>
            <a:ahLst/>
            <a:cxnLst/>
            <a:rect r="r" b="b" t="t" l="l"/>
            <a:pathLst>
              <a:path h="6528533" w="3280588">
                <a:moveTo>
                  <a:pt x="0" y="0"/>
                </a:moveTo>
                <a:lnTo>
                  <a:pt x="3280588" y="0"/>
                </a:lnTo>
                <a:lnTo>
                  <a:pt x="3280588" y="6528533"/>
                </a:lnTo>
                <a:lnTo>
                  <a:pt x="0" y="6528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2169308">
            <a:off x="-1969623" y="-1482270"/>
            <a:ext cx="3280588" cy="6528533"/>
          </a:xfrm>
          <a:custGeom>
            <a:avLst/>
            <a:gdLst/>
            <a:ahLst/>
            <a:cxnLst/>
            <a:rect r="r" b="b" t="t" l="l"/>
            <a:pathLst>
              <a:path h="6528533" w="3280588">
                <a:moveTo>
                  <a:pt x="3280587" y="0"/>
                </a:moveTo>
                <a:lnTo>
                  <a:pt x="0" y="0"/>
                </a:lnTo>
                <a:lnTo>
                  <a:pt x="0" y="6528533"/>
                </a:lnTo>
                <a:lnTo>
                  <a:pt x="3280587" y="6528533"/>
                </a:lnTo>
                <a:lnTo>
                  <a:pt x="32805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33707" y="4135790"/>
            <a:ext cx="4597662" cy="5122510"/>
            <a:chOff x="0" y="0"/>
            <a:chExt cx="1210907" cy="1349138"/>
          </a:xfrm>
        </p:grpSpPr>
        <p:sp>
          <p:nvSpPr>
            <p:cNvPr name="Freeform 8" id="8"/>
            <p:cNvSpPr/>
            <p:nvPr/>
          </p:nvSpPr>
          <p:spPr>
            <a:xfrm flipH="false" flipV="false" rot="0">
              <a:off x="0" y="0"/>
              <a:ext cx="1210907" cy="1349138"/>
            </a:xfrm>
            <a:custGeom>
              <a:avLst/>
              <a:gdLst/>
              <a:ahLst/>
              <a:cxnLst/>
              <a:rect r="r" b="b" t="t" l="l"/>
              <a:pathLst>
                <a:path h="1349138" w="1210907">
                  <a:moveTo>
                    <a:pt x="42097" y="0"/>
                  </a:moveTo>
                  <a:lnTo>
                    <a:pt x="1168810" y="0"/>
                  </a:lnTo>
                  <a:cubicBezTo>
                    <a:pt x="1179975" y="0"/>
                    <a:pt x="1190682" y="4435"/>
                    <a:pt x="1198577" y="12330"/>
                  </a:cubicBezTo>
                  <a:cubicBezTo>
                    <a:pt x="1206472" y="20225"/>
                    <a:pt x="1210907" y="30932"/>
                    <a:pt x="1210907" y="42097"/>
                  </a:cubicBezTo>
                  <a:lnTo>
                    <a:pt x="1210907" y="1307041"/>
                  </a:lnTo>
                  <a:cubicBezTo>
                    <a:pt x="1210907" y="1318206"/>
                    <a:pt x="1206472" y="1328914"/>
                    <a:pt x="1198577" y="1336809"/>
                  </a:cubicBezTo>
                  <a:cubicBezTo>
                    <a:pt x="1190682" y="1344703"/>
                    <a:pt x="1179975" y="1349138"/>
                    <a:pt x="1168810" y="1349138"/>
                  </a:cubicBezTo>
                  <a:lnTo>
                    <a:pt x="42097" y="1349138"/>
                  </a:lnTo>
                  <a:cubicBezTo>
                    <a:pt x="30932" y="1349138"/>
                    <a:pt x="20225" y="1344703"/>
                    <a:pt x="12330" y="1336809"/>
                  </a:cubicBezTo>
                  <a:cubicBezTo>
                    <a:pt x="4435" y="1328914"/>
                    <a:pt x="0" y="1318206"/>
                    <a:pt x="0" y="1307041"/>
                  </a:cubicBezTo>
                  <a:lnTo>
                    <a:pt x="0" y="42097"/>
                  </a:lnTo>
                  <a:cubicBezTo>
                    <a:pt x="0" y="30932"/>
                    <a:pt x="4435" y="20225"/>
                    <a:pt x="12330" y="12330"/>
                  </a:cubicBezTo>
                  <a:cubicBezTo>
                    <a:pt x="20225" y="4435"/>
                    <a:pt x="30932" y="0"/>
                    <a:pt x="42097" y="0"/>
                  </a:cubicBezTo>
                  <a:close/>
                </a:path>
              </a:pathLst>
            </a:custGeom>
            <a:solidFill>
              <a:srgbClr val="0E6672"/>
            </a:solidFill>
          </p:spPr>
        </p:sp>
        <p:sp>
          <p:nvSpPr>
            <p:cNvPr name="TextBox 9" id="9"/>
            <p:cNvSpPr txBox="true"/>
            <p:nvPr/>
          </p:nvSpPr>
          <p:spPr>
            <a:xfrm>
              <a:off x="0" y="-57150"/>
              <a:ext cx="1210907" cy="140628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845169" y="4135790"/>
            <a:ext cx="4597662" cy="5122510"/>
            <a:chOff x="0" y="0"/>
            <a:chExt cx="1210907" cy="1349138"/>
          </a:xfrm>
        </p:grpSpPr>
        <p:sp>
          <p:nvSpPr>
            <p:cNvPr name="Freeform 11" id="11"/>
            <p:cNvSpPr/>
            <p:nvPr/>
          </p:nvSpPr>
          <p:spPr>
            <a:xfrm flipH="false" flipV="false" rot="0">
              <a:off x="0" y="0"/>
              <a:ext cx="1210907" cy="1349138"/>
            </a:xfrm>
            <a:custGeom>
              <a:avLst/>
              <a:gdLst/>
              <a:ahLst/>
              <a:cxnLst/>
              <a:rect r="r" b="b" t="t" l="l"/>
              <a:pathLst>
                <a:path h="1349138" w="1210907">
                  <a:moveTo>
                    <a:pt x="42097" y="0"/>
                  </a:moveTo>
                  <a:lnTo>
                    <a:pt x="1168810" y="0"/>
                  </a:lnTo>
                  <a:cubicBezTo>
                    <a:pt x="1179975" y="0"/>
                    <a:pt x="1190682" y="4435"/>
                    <a:pt x="1198577" y="12330"/>
                  </a:cubicBezTo>
                  <a:cubicBezTo>
                    <a:pt x="1206472" y="20225"/>
                    <a:pt x="1210907" y="30932"/>
                    <a:pt x="1210907" y="42097"/>
                  </a:cubicBezTo>
                  <a:lnTo>
                    <a:pt x="1210907" y="1307041"/>
                  </a:lnTo>
                  <a:cubicBezTo>
                    <a:pt x="1210907" y="1318206"/>
                    <a:pt x="1206472" y="1328914"/>
                    <a:pt x="1198577" y="1336809"/>
                  </a:cubicBezTo>
                  <a:cubicBezTo>
                    <a:pt x="1190682" y="1344703"/>
                    <a:pt x="1179975" y="1349138"/>
                    <a:pt x="1168810" y="1349138"/>
                  </a:cubicBezTo>
                  <a:lnTo>
                    <a:pt x="42097" y="1349138"/>
                  </a:lnTo>
                  <a:cubicBezTo>
                    <a:pt x="30932" y="1349138"/>
                    <a:pt x="20225" y="1344703"/>
                    <a:pt x="12330" y="1336809"/>
                  </a:cubicBezTo>
                  <a:cubicBezTo>
                    <a:pt x="4435" y="1328914"/>
                    <a:pt x="0" y="1318206"/>
                    <a:pt x="0" y="1307041"/>
                  </a:cubicBezTo>
                  <a:lnTo>
                    <a:pt x="0" y="42097"/>
                  </a:lnTo>
                  <a:cubicBezTo>
                    <a:pt x="0" y="30932"/>
                    <a:pt x="4435" y="20225"/>
                    <a:pt x="12330" y="12330"/>
                  </a:cubicBezTo>
                  <a:cubicBezTo>
                    <a:pt x="20225" y="4435"/>
                    <a:pt x="30932" y="0"/>
                    <a:pt x="42097" y="0"/>
                  </a:cubicBezTo>
                  <a:close/>
                </a:path>
              </a:pathLst>
            </a:custGeom>
            <a:solidFill>
              <a:srgbClr val="0E6672"/>
            </a:solidFill>
          </p:spPr>
        </p:sp>
        <p:sp>
          <p:nvSpPr>
            <p:cNvPr name="TextBox 12" id="12"/>
            <p:cNvSpPr txBox="true"/>
            <p:nvPr/>
          </p:nvSpPr>
          <p:spPr>
            <a:xfrm>
              <a:off x="0" y="-57150"/>
              <a:ext cx="1210907" cy="140628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157206" y="4135790"/>
            <a:ext cx="4597662" cy="5122510"/>
            <a:chOff x="0" y="0"/>
            <a:chExt cx="1210907" cy="1349138"/>
          </a:xfrm>
        </p:grpSpPr>
        <p:sp>
          <p:nvSpPr>
            <p:cNvPr name="Freeform 14" id="14"/>
            <p:cNvSpPr/>
            <p:nvPr/>
          </p:nvSpPr>
          <p:spPr>
            <a:xfrm flipH="false" flipV="false" rot="0">
              <a:off x="0" y="0"/>
              <a:ext cx="1210907" cy="1349138"/>
            </a:xfrm>
            <a:custGeom>
              <a:avLst/>
              <a:gdLst/>
              <a:ahLst/>
              <a:cxnLst/>
              <a:rect r="r" b="b" t="t" l="l"/>
              <a:pathLst>
                <a:path h="1349138" w="1210907">
                  <a:moveTo>
                    <a:pt x="42097" y="0"/>
                  </a:moveTo>
                  <a:lnTo>
                    <a:pt x="1168810" y="0"/>
                  </a:lnTo>
                  <a:cubicBezTo>
                    <a:pt x="1179975" y="0"/>
                    <a:pt x="1190682" y="4435"/>
                    <a:pt x="1198577" y="12330"/>
                  </a:cubicBezTo>
                  <a:cubicBezTo>
                    <a:pt x="1206472" y="20225"/>
                    <a:pt x="1210907" y="30932"/>
                    <a:pt x="1210907" y="42097"/>
                  </a:cubicBezTo>
                  <a:lnTo>
                    <a:pt x="1210907" y="1307041"/>
                  </a:lnTo>
                  <a:cubicBezTo>
                    <a:pt x="1210907" y="1318206"/>
                    <a:pt x="1206472" y="1328914"/>
                    <a:pt x="1198577" y="1336809"/>
                  </a:cubicBezTo>
                  <a:cubicBezTo>
                    <a:pt x="1190682" y="1344703"/>
                    <a:pt x="1179975" y="1349138"/>
                    <a:pt x="1168810" y="1349138"/>
                  </a:cubicBezTo>
                  <a:lnTo>
                    <a:pt x="42097" y="1349138"/>
                  </a:lnTo>
                  <a:cubicBezTo>
                    <a:pt x="30932" y="1349138"/>
                    <a:pt x="20225" y="1344703"/>
                    <a:pt x="12330" y="1336809"/>
                  </a:cubicBezTo>
                  <a:cubicBezTo>
                    <a:pt x="4435" y="1328914"/>
                    <a:pt x="0" y="1318206"/>
                    <a:pt x="0" y="1307041"/>
                  </a:cubicBezTo>
                  <a:lnTo>
                    <a:pt x="0" y="42097"/>
                  </a:lnTo>
                  <a:cubicBezTo>
                    <a:pt x="0" y="30932"/>
                    <a:pt x="4435" y="20225"/>
                    <a:pt x="12330" y="12330"/>
                  </a:cubicBezTo>
                  <a:cubicBezTo>
                    <a:pt x="20225" y="4435"/>
                    <a:pt x="30932" y="0"/>
                    <a:pt x="42097" y="0"/>
                  </a:cubicBezTo>
                  <a:close/>
                </a:path>
              </a:pathLst>
            </a:custGeom>
            <a:solidFill>
              <a:srgbClr val="0E6672"/>
            </a:solidFill>
          </p:spPr>
        </p:sp>
        <p:sp>
          <p:nvSpPr>
            <p:cNvPr name="TextBox 15" id="15"/>
            <p:cNvSpPr txBox="true"/>
            <p:nvPr/>
          </p:nvSpPr>
          <p:spPr>
            <a:xfrm>
              <a:off x="0" y="-57150"/>
              <a:ext cx="1210907" cy="140628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2811964" y="3115215"/>
            <a:ext cx="2041149" cy="2041149"/>
          </a:xfrm>
          <a:custGeom>
            <a:avLst/>
            <a:gdLst/>
            <a:ahLst/>
            <a:cxnLst/>
            <a:rect r="r" b="b" t="t" l="l"/>
            <a:pathLst>
              <a:path h="2041149" w="2041149">
                <a:moveTo>
                  <a:pt x="0" y="0"/>
                </a:moveTo>
                <a:lnTo>
                  <a:pt x="2041149" y="0"/>
                </a:lnTo>
                <a:lnTo>
                  <a:pt x="2041149" y="2041149"/>
                </a:lnTo>
                <a:lnTo>
                  <a:pt x="0" y="2041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8123426" y="3115215"/>
            <a:ext cx="2041149" cy="2041149"/>
          </a:xfrm>
          <a:custGeom>
            <a:avLst/>
            <a:gdLst/>
            <a:ahLst/>
            <a:cxnLst/>
            <a:rect r="r" b="b" t="t" l="l"/>
            <a:pathLst>
              <a:path h="2041149" w="2041149">
                <a:moveTo>
                  <a:pt x="0" y="0"/>
                </a:moveTo>
                <a:lnTo>
                  <a:pt x="2041148" y="0"/>
                </a:lnTo>
                <a:lnTo>
                  <a:pt x="2041148" y="2041149"/>
                </a:lnTo>
                <a:lnTo>
                  <a:pt x="0" y="2041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3433556" y="3115215"/>
            <a:ext cx="2041149" cy="2041149"/>
          </a:xfrm>
          <a:custGeom>
            <a:avLst/>
            <a:gdLst/>
            <a:ahLst/>
            <a:cxnLst/>
            <a:rect r="r" b="b" t="t" l="l"/>
            <a:pathLst>
              <a:path h="2041149" w="2041149">
                <a:moveTo>
                  <a:pt x="0" y="0"/>
                </a:moveTo>
                <a:lnTo>
                  <a:pt x="2041149" y="0"/>
                </a:lnTo>
                <a:lnTo>
                  <a:pt x="2041149" y="2041149"/>
                </a:lnTo>
                <a:lnTo>
                  <a:pt x="0" y="2041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2950352" y="3253604"/>
            <a:ext cx="1764372" cy="1764372"/>
          </a:xfrm>
          <a:custGeom>
            <a:avLst/>
            <a:gdLst/>
            <a:ahLst/>
            <a:cxnLst/>
            <a:rect r="r" b="b" t="t" l="l"/>
            <a:pathLst>
              <a:path h="1764372" w="1764372">
                <a:moveTo>
                  <a:pt x="0" y="0"/>
                </a:moveTo>
                <a:lnTo>
                  <a:pt x="1764372" y="0"/>
                </a:lnTo>
                <a:lnTo>
                  <a:pt x="1764372" y="1764372"/>
                </a:lnTo>
                <a:lnTo>
                  <a:pt x="0" y="1764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8261814" y="3253604"/>
            <a:ext cx="1764372" cy="1764372"/>
          </a:xfrm>
          <a:custGeom>
            <a:avLst/>
            <a:gdLst/>
            <a:ahLst/>
            <a:cxnLst/>
            <a:rect r="r" b="b" t="t" l="l"/>
            <a:pathLst>
              <a:path h="1764372" w="1764372">
                <a:moveTo>
                  <a:pt x="0" y="0"/>
                </a:moveTo>
                <a:lnTo>
                  <a:pt x="1764372" y="0"/>
                </a:lnTo>
                <a:lnTo>
                  <a:pt x="1764372" y="1764372"/>
                </a:lnTo>
                <a:lnTo>
                  <a:pt x="0" y="1764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3571944" y="3253604"/>
            <a:ext cx="1764372" cy="1764372"/>
          </a:xfrm>
          <a:custGeom>
            <a:avLst/>
            <a:gdLst/>
            <a:ahLst/>
            <a:cxnLst/>
            <a:rect r="r" b="b" t="t" l="l"/>
            <a:pathLst>
              <a:path h="1764372" w="1764372">
                <a:moveTo>
                  <a:pt x="0" y="0"/>
                </a:moveTo>
                <a:lnTo>
                  <a:pt x="1764372" y="0"/>
                </a:lnTo>
                <a:lnTo>
                  <a:pt x="1764372" y="1764372"/>
                </a:lnTo>
                <a:lnTo>
                  <a:pt x="0" y="1764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3289228" y="3620324"/>
            <a:ext cx="1086620" cy="1030931"/>
          </a:xfrm>
          <a:custGeom>
            <a:avLst/>
            <a:gdLst/>
            <a:ahLst/>
            <a:cxnLst/>
            <a:rect r="r" b="b" t="t" l="l"/>
            <a:pathLst>
              <a:path h="1030931" w="1086620">
                <a:moveTo>
                  <a:pt x="0" y="0"/>
                </a:moveTo>
                <a:lnTo>
                  <a:pt x="1086621" y="0"/>
                </a:lnTo>
                <a:lnTo>
                  <a:pt x="1086621" y="1030931"/>
                </a:lnTo>
                <a:lnTo>
                  <a:pt x="0" y="10309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8686831" y="3583849"/>
            <a:ext cx="1051395" cy="1067406"/>
          </a:xfrm>
          <a:custGeom>
            <a:avLst/>
            <a:gdLst/>
            <a:ahLst/>
            <a:cxnLst/>
            <a:rect r="r" b="b" t="t" l="l"/>
            <a:pathLst>
              <a:path h="1067406" w="1051395">
                <a:moveTo>
                  <a:pt x="0" y="0"/>
                </a:moveTo>
                <a:lnTo>
                  <a:pt x="1051395" y="0"/>
                </a:lnTo>
                <a:lnTo>
                  <a:pt x="1051395" y="1067406"/>
                </a:lnTo>
                <a:lnTo>
                  <a:pt x="0" y="10674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3869053" y="3524523"/>
            <a:ext cx="1173968" cy="1173968"/>
          </a:xfrm>
          <a:custGeom>
            <a:avLst/>
            <a:gdLst/>
            <a:ahLst/>
            <a:cxnLst/>
            <a:rect r="r" b="b" t="t" l="l"/>
            <a:pathLst>
              <a:path h="1173968" w="1173968">
                <a:moveTo>
                  <a:pt x="0" y="0"/>
                </a:moveTo>
                <a:lnTo>
                  <a:pt x="1173968" y="0"/>
                </a:lnTo>
                <a:lnTo>
                  <a:pt x="1173968" y="1173969"/>
                </a:lnTo>
                <a:lnTo>
                  <a:pt x="0" y="11739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5" id="25"/>
          <p:cNvSpPr txBox="true"/>
          <p:nvPr/>
        </p:nvSpPr>
        <p:spPr>
          <a:xfrm rot="0">
            <a:off x="4624458" y="1094645"/>
            <a:ext cx="9244594" cy="585470"/>
          </a:xfrm>
          <a:prstGeom prst="rect">
            <a:avLst/>
          </a:prstGeom>
        </p:spPr>
        <p:txBody>
          <a:bodyPr anchor="t" rtlCol="false" tIns="0" lIns="0" bIns="0" rIns="0">
            <a:spAutoFit/>
          </a:bodyPr>
          <a:lstStyle/>
          <a:p>
            <a:pPr algn="ctr">
              <a:lnSpc>
                <a:spcPts val="4255"/>
              </a:lnSpc>
            </a:pPr>
            <a:r>
              <a:rPr lang="en-US" sz="3700" spc="-111">
                <a:solidFill>
                  <a:srgbClr val="FFFFFF"/>
                </a:solidFill>
                <a:latin typeface="Poppins Bold"/>
              </a:rPr>
              <a:t>Evolución del comercio electronico</a:t>
            </a:r>
          </a:p>
        </p:txBody>
      </p:sp>
      <p:sp>
        <p:nvSpPr>
          <p:cNvPr name="TextBox 26" id="26"/>
          <p:cNvSpPr txBox="true"/>
          <p:nvPr/>
        </p:nvSpPr>
        <p:spPr>
          <a:xfrm rot="0">
            <a:off x="1907438" y="5376462"/>
            <a:ext cx="3850200" cy="472604"/>
          </a:xfrm>
          <a:prstGeom prst="rect">
            <a:avLst/>
          </a:prstGeom>
        </p:spPr>
        <p:txBody>
          <a:bodyPr anchor="t" rtlCol="false" tIns="0" lIns="0" bIns="0" rIns="0">
            <a:spAutoFit/>
          </a:bodyPr>
          <a:lstStyle/>
          <a:p>
            <a:pPr algn="ctr">
              <a:lnSpc>
                <a:spcPts val="3495"/>
              </a:lnSpc>
            </a:pPr>
            <a:r>
              <a:rPr lang="en-US" sz="3039">
                <a:solidFill>
                  <a:srgbClr val="FFFFFF"/>
                </a:solidFill>
                <a:latin typeface="Poppins"/>
              </a:rPr>
              <a:t>Personalización</a:t>
            </a:r>
          </a:p>
        </p:txBody>
      </p:sp>
      <p:sp>
        <p:nvSpPr>
          <p:cNvPr name="TextBox 27" id="27"/>
          <p:cNvSpPr txBox="true"/>
          <p:nvPr/>
        </p:nvSpPr>
        <p:spPr>
          <a:xfrm rot="0">
            <a:off x="7218900" y="5376462"/>
            <a:ext cx="3850200" cy="472604"/>
          </a:xfrm>
          <a:prstGeom prst="rect">
            <a:avLst/>
          </a:prstGeom>
        </p:spPr>
        <p:txBody>
          <a:bodyPr anchor="t" rtlCol="false" tIns="0" lIns="0" bIns="0" rIns="0">
            <a:spAutoFit/>
          </a:bodyPr>
          <a:lstStyle/>
          <a:p>
            <a:pPr algn="ctr">
              <a:lnSpc>
                <a:spcPts val="3495"/>
              </a:lnSpc>
            </a:pPr>
            <a:r>
              <a:rPr lang="en-US" sz="3039">
                <a:solidFill>
                  <a:srgbClr val="FFFFFF"/>
                </a:solidFill>
                <a:latin typeface="Poppins"/>
              </a:rPr>
              <a:t>Omnicanal</a:t>
            </a:r>
          </a:p>
        </p:txBody>
      </p:sp>
      <p:sp>
        <p:nvSpPr>
          <p:cNvPr name="TextBox 28" id="28"/>
          <p:cNvSpPr txBox="true"/>
          <p:nvPr/>
        </p:nvSpPr>
        <p:spPr>
          <a:xfrm rot="0">
            <a:off x="12529030" y="5376462"/>
            <a:ext cx="3850200" cy="472604"/>
          </a:xfrm>
          <a:prstGeom prst="rect">
            <a:avLst/>
          </a:prstGeom>
        </p:spPr>
        <p:txBody>
          <a:bodyPr anchor="t" rtlCol="false" tIns="0" lIns="0" bIns="0" rIns="0">
            <a:spAutoFit/>
          </a:bodyPr>
          <a:lstStyle/>
          <a:p>
            <a:pPr algn="ctr">
              <a:lnSpc>
                <a:spcPts val="3495"/>
              </a:lnSpc>
            </a:pPr>
            <a:r>
              <a:rPr lang="en-US" sz="3039">
                <a:solidFill>
                  <a:srgbClr val="FFFFFF"/>
                </a:solidFill>
                <a:latin typeface="Poppins"/>
              </a:rPr>
              <a:t>Pago seguro</a:t>
            </a:r>
          </a:p>
        </p:txBody>
      </p:sp>
      <p:sp>
        <p:nvSpPr>
          <p:cNvPr name="TextBox 29" id="29"/>
          <p:cNvSpPr txBox="true"/>
          <p:nvPr/>
        </p:nvSpPr>
        <p:spPr>
          <a:xfrm rot="0">
            <a:off x="1700079" y="6211016"/>
            <a:ext cx="4144965" cy="2085975"/>
          </a:xfrm>
          <a:prstGeom prst="rect">
            <a:avLst/>
          </a:prstGeom>
        </p:spPr>
        <p:txBody>
          <a:bodyPr anchor="t" rtlCol="false" tIns="0" lIns="0" bIns="0" rIns="0">
            <a:spAutoFit/>
          </a:bodyPr>
          <a:lstStyle/>
          <a:p>
            <a:pPr algn="just">
              <a:lnSpc>
                <a:spcPts val="2354"/>
              </a:lnSpc>
            </a:pPr>
            <a:r>
              <a:rPr lang="en-US" sz="1961">
                <a:solidFill>
                  <a:srgbClr val="FFFFFF"/>
                </a:solidFill>
                <a:latin typeface="Poppins"/>
              </a:rPr>
              <a:t>La inteligencia artificial y el aprendizaje automático permitieron la recopilación de enormes volúmenes de datos, su interpretación y la creación de experiencias de compra personalizadas</a:t>
            </a:r>
          </a:p>
        </p:txBody>
      </p:sp>
      <p:sp>
        <p:nvSpPr>
          <p:cNvPr name="TextBox 30" id="30"/>
          <p:cNvSpPr txBox="true"/>
          <p:nvPr/>
        </p:nvSpPr>
        <p:spPr>
          <a:xfrm rot="0">
            <a:off x="7128453" y="6502394"/>
            <a:ext cx="4031094" cy="1756065"/>
          </a:xfrm>
          <a:prstGeom prst="rect">
            <a:avLst/>
          </a:prstGeom>
        </p:spPr>
        <p:txBody>
          <a:bodyPr anchor="t" rtlCol="false" tIns="0" lIns="0" bIns="0" rIns="0">
            <a:spAutoFit/>
          </a:bodyPr>
          <a:lstStyle/>
          <a:p>
            <a:pPr algn="just">
              <a:lnSpc>
                <a:spcPts val="2344"/>
              </a:lnSpc>
            </a:pPr>
            <a:r>
              <a:rPr lang="en-US" sz="1953">
                <a:solidFill>
                  <a:srgbClr val="FFFFFF"/>
                </a:solidFill>
                <a:latin typeface="Poppins"/>
              </a:rPr>
              <a:t>Las redes sociales también lo hacían, y los dispositivos móviles les dieron un impulso. Nuestras actividades cotidianas ahora incluyen el uso de las redes sociales</a:t>
            </a:r>
          </a:p>
        </p:txBody>
      </p:sp>
      <p:sp>
        <p:nvSpPr>
          <p:cNvPr name="TextBox 31" id="31"/>
          <p:cNvSpPr txBox="true"/>
          <p:nvPr/>
        </p:nvSpPr>
        <p:spPr>
          <a:xfrm rot="0">
            <a:off x="12438583" y="6502394"/>
            <a:ext cx="4031094" cy="1466563"/>
          </a:xfrm>
          <a:prstGeom prst="rect">
            <a:avLst/>
          </a:prstGeom>
        </p:spPr>
        <p:txBody>
          <a:bodyPr anchor="t" rtlCol="false" tIns="0" lIns="0" bIns="0" rIns="0">
            <a:spAutoFit/>
          </a:bodyPr>
          <a:lstStyle/>
          <a:p>
            <a:pPr algn="just">
              <a:lnSpc>
                <a:spcPts val="2344"/>
              </a:lnSpc>
            </a:pPr>
            <a:r>
              <a:rPr lang="en-US" sz="1953">
                <a:solidFill>
                  <a:srgbClr val="FFFFFF"/>
                </a:solidFill>
                <a:latin typeface="Poppins"/>
              </a:rPr>
              <a:t>Las transferencias electrónicas de fondos que son rápidas y sencillas gracias a las billeteras digitales han hecho que los pagos sean simples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50151" y="1028700"/>
            <a:ext cx="12738065" cy="830935"/>
            <a:chOff x="0" y="0"/>
            <a:chExt cx="6230027" cy="406400"/>
          </a:xfrm>
        </p:grpSpPr>
        <p:sp>
          <p:nvSpPr>
            <p:cNvPr name="Freeform 3" id="3"/>
            <p:cNvSpPr/>
            <p:nvPr/>
          </p:nvSpPr>
          <p:spPr>
            <a:xfrm flipH="false" flipV="false" rot="0">
              <a:off x="0" y="0"/>
              <a:ext cx="6230027" cy="406400"/>
            </a:xfrm>
            <a:custGeom>
              <a:avLst/>
              <a:gdLst/>
              <a:ahLst/>
              <a:cxnLst/>
              <a:rect r="r" b="b" t="t" l="l"/>
              <a:pathLst>
                <a:path h="406400" w="6230027">
                  <a:moveTo>
                    <a:pt x="6026827" y="0"/>
                  </a:moveTo>
                  <a:cubicBezTo>
                    <a:pt x="6139052" y="0"/>
                    <a:pt x="6230027" y="90976"/>
                    <a:pt x="6230027" y="203200"/>
                  </a:cubicBezTo>
                  <a:cubicBezTo>
                    <a:pt x="6230027" y="315424"/>
                    <a:pt x="6139052" y="406400"/>
                    <a:pt x="6026827" y="406400"/>
                  </a:cubicBezTo>
                  <a:lnTo>
                    <a:pt x="203200" y="406400"/>
                  </a:lnTo>
                  <a:cubicBezTo>
                    <a:pt x="90976" y="406400"/>
                    <a:pt x="0" y="315424"/>
                    <a:pt x="0" y="203200"/>
                  </a:cubicBezTo>
                  <a:cubicBezTo>
                    <a:pt x="0" y="90976"/>
                    <a:pt x="90976" y="0"/>
                    <a:pt x="203200" y="0"/>
                  </a:cubicBezTo>
                  <a:close/>
                </a:path>
              </a:pathLst>
            </a:custGeom>
            <a:solidFill>
              <a:srgbClr val="1B8694"/>
            </a:solidFill>
          </p:spPr>
        </p:sp>
        <p:sp>
          <p:nvSpPr>
            <p:cNvPr name="TextBox 4" id="4"/>
            <p:cNvSpPr txBox="true"/>
            <p:nvPr/>
          </p:nvSpPr>
          <p:spPr>
            <a:xfrm>
              <a:off x="0" y="-57150"/>
              <a:ext cx="6230027" cy="4635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860741" y="2820859"/>
            <a:ext cx="6566517" cy="5967322"/>
          </a:xfrm>
          <a:custGeom>
            <a:avLst/>
            <a:gdLst/>
            <a:ahLst/>
            <a:cxnLst/>
            <a:rect r="r" b="b" t="t" l="l"/>
            <a:pathLst>
              <a:path h="5967322" w="6566517">
                <a:moveTo>
                  <a:pt x="0" y="0"/>
                </a:moveTo>
                <a:lnTo>
                  <a:pt x="6566518" y="0"/>
                </a:lnTo>
                <a:lnTo>
                  <a:pt x="6566518" y="5967322"/>
                </a:lnTo>
                <a:lnTo>
                  <a:pt x="0" y="5967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275928" y="4948117"/>
            <a:ext cx="1687359" cy="16873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8694"/>
            </a:solidFill>
            <a:ln cap="sq">
              <a:noFill/>
              <a:prstDash val="solid"/>
              <a:miter/>
            </a:ln>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3779"/>
                </a:lnSpc>
              </a:pPr>
              <a:r>
                <a:rPr lang="en-US" sz="2699">
                  <a:solidFill>
                    <a:srgbClr val="FFFFFF"/>
                  </a:solidFill>
                  <a:latin typeface="Poppins"/>
                </a:rPr>
                <a:t>Shopify</a:t>
              </a:r>
            </a:p>
          </p:txBody>
        </p:sp>
      </p:grpSp>
      <p:sp>
        <p:nvSpPr>
          <p:cNvPr name="Freeform 9" id="9"/>
          <p:cNvSpPr/>
          <p:nvPr/>
        </p:nvSpPr>
        <p:spPr>
          <a:xfrm flipH="false" flipV="false" rot="-2139547">
            <a:off x="16983603" y="-1477199"/>
            <a:ext cx="3280588" cy="6528533"/>
          </a:xfrm>
          <a:custGeom>
            <a:avLst/>
            <a:gdLst/>
            <a:ahLst/>
            <a:cxnLst/>
            <a:rect r="r" b="b" t="t" l="l"/>
            <a:pathLst>
              <a:path h="6528533" w="3280588">
                <a:moveTo>
                  <a:pt x="0" y="0"/>
                </a:moveTo>
                <a:lnTo>
                  <a:pt x="3280588" y="0"/>
                </a:lnTo>
                <a:lnTo>
                  <a:pt x="3280588" y="6528533"/>
                </a:lnTo>
                <a:lnTo>
                  <a:pt x="0" y="6528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2169308">
            <a:off x="-1969623" y="-1482270"/>
            <a:ext cx="3280588" cy="6528533"/>
          </a:xfrm>
          <a:custGeom>
            <a:avLst/>
            <a:gdLst/>
            <a:ahLst/>
            <a:cxnLst/>
            <a:rect r="r" b="b" t="t" l="l"/>
            <a:pathLst>
              <a:path h="6528533" w="3280588">
                <a:moveTo>
                  <a:pt x="3280587" y="0"/>
                </a:moveTo>
                <a:lnTo>
                  <a:pt x="0" y="0"/>
                </a:lnTo>
                <a:lnTo>
                  <a:pt x="0" y="6528533"/>
                </a:lnTo>
                <a:lnTo>
                  <a:pt x="3280587" y="6528533"/>
                </a:lnTo>
                <a:lnTo>
                  <a:pt x="328058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514865" y="3195174"/>
            <a:ext cx="622492" cy="622492"/>
          </a:xfrm>
          <a:custGeom>
            <a:avLst/>
            <a:gdLst/>
            <a:ahLst/>
            <a:cxnLst/>
            <a:rect r="r" b="b" t="t" l="l"/>
            <a:pathLst>
              <a:path h="622492" w="622492">
                <a:moveTo>
                  <a:pt x="0" y="0"/>
                </a:moveTo>
                <a:lnTo>
                  <a:pt x="622492" y="0"/>
                </a:lnTo>
                <a:lnTo>
                  <a:pt x="622492" y="622492"/>
                </a:lnTo>
                <a:lnTo>
                  <a:pt x="0" y="6224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041577" y="3239133"/>
            <a:ext cx="750281" cy="534575"/>
          </a:xfrm>
          <a:custGeom>
            <a:avLst/>
            <a:gdLst/>
            <a:ahLst/>
            <a:cxnLst/>
            <a:rect r="r" b="b" t="t" l="l"/>
            <a:pathLst>
              <a:path h="534575" w="750281">
                <a:moveTo>
                  <a:pt x="0" y="0"/>
                </a:moveTo>
                <a:lnTo>
                  <a:pt x="750281" y="0"/>
                </a:lnTo>
                <a:lnTo>
                  <a:pt x="750281" y="534575"/>
                </a:lnTo>
                <a:lnTo>
                  <a:pt x="0" y="5345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423853" y="5487737"/>
            <a:ext cx="587822" cy="587822"/>
          </a:xfrm>
          <a:custGeom>
            <a:avLst/>
            <a:gdLst/>
            <a:ahLst/>
            <a:cxnLst/>
            <a:rect r="r" b="b" t="t" l="l"/>
            <a:pathLst>
              <a:path h="587822" w="587822">
                <a:moveTo>
                  <a:pt x="0" y="0"/>
                </a:moveTo>
                <a:lnTo>
                  <a:pt x="587822" y="0"/>
                </a:lnTo>
                <a:lnTo>
                  <a:pt x="587822" y="587822"/>
                </a:lnTo>
                <a:lnTo>
                  <a:pt x="0" y="587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152740" y="5431039"/>
            <a:ext cx="701217" cy="701217"/>
          </a:xfrm>
          <a:custGeom>
            <a:avLst/>
            <a:gdLst/>
            <a:ahLst/>
            <a:cxnLst/>
            <a:rect r="r" b="b" t="t" l="l"/>
            <a:pathLst>
              <a:path h="701217" w="701217">
                <a:moveTo>
                  <a:pt x="0" y="0"/>
                </a:moveTo>
                <a:lnTo>
                  <a:pt x="701218" y="0"/>
                </a:lnTo>
                <a:lnTo>
                  <a:pt x="701218" y="701218"/>
                </a:lnTo>
                <a:lnTo>
                  <a:pt x="0" y="7012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7514865" y="7701601"/>
            <a:ext cx="622492" cy="649275"/>
          </a:xfrm>
          <a:custGeom>
            <a:avLst/>
            <a:gdLst/>
            <a:ahLst/>
            <a:cxnLst/>
            <a:rect r="r" b="b" t="t" l="l"/>
            <a:pathLst>
              <a:path h="649275" w="622492">
                <a:moveTo>
                  <a:pt x="0" y="0"/>
                </a:moveTo>
                <a:lnTo>
                  <a:pt x="622492" y="0"/>
                </a:lnTo>
                <a:lnTo>
                  <a:pt x="622492" y="649274"/>
                </a:lnTo>
                <a:lnTo>
                  <a:pt x="0" y="6492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0041577" y="7661186"/>
            <a:ext cx="750281" cy="750281"/>
          </a:xfrm>
          <a:custGeom>
            <a:avLst/>
            <a:gdLst/>
            <a:ahLst/>
            <a:cxnLst/>
            <a:rect r="r" b="b" t="t" l="l"/>
            <a:pathLst>
              <a:path h="750281" w="750281">
                <a:moveTo>
                  <a:pt x="0" y="0"/>
                </a:moveTo>
                <a:lnTo>
                  <a:pt x="750281" y="0"/>
                </a:lnTo>
                <a:lnTo>
                  <a:pt x="750281" y="750281"/>
                </a:lnTo>
                <a:lnTo>
                  <a:pt x="0" y="75028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3250426" y="1068259"/>
            <a:ext cx="11111230" cy="704850"/>
          </a:xfrm>
          <a:prstGeom prst="rect">
            <a:avLst/>
          </a:prstGeom>
        </p:spPr>
        <p:txBody>
          <a:bodyPr anchor="t" rtlCol="false" tIns="0" lIns="0" bIns="0" rIns="0">
            <a:spAutoFit/>
          </a:bodyPr>
          <a:lstStyle/>
          <a:p>
            <a:pPr algn="ctr">
              <a:lnSpc>
                <a:spcPts val="5174"/>
              </a:lnSpc>
            </a:pPr>
            <a:r>
              <a:rPr lang="en-US" sz="4500" spc="-135">
                <a:solidFill>
                  <a:srgbClr val="FFFFFF"/>
                </a:solidFill>
                <a:latin typeface="Poppins"/>
              </a:rPr>
              <a:t>Comparación de planataformas lideres</a:t>
            </a:r>
          </a:p>
        </p:txBody>
      </p:sp>
      <p:sp>
        <p:nvSpPr>
          <p:cNvPr name="TextBox 18" id="18"/>
          <p:cNvSpPr txBox="true"/>
          <p:nvPr/>
        </p:nvSpPr>
        <p:spPr>
          <a:xfrm rot="0">
            <a:off x="11423853" y="3030287"/>
            <a:ext cx="5795288" cy="695325"/>
          </a:xfrm>
          <a:prstGeom prst="rect">
            <a:avLst/>
          </a:prstGeom>
        </p:spPr>
        <p:txBody>
          <a:bodyPr anchor="t" rtlCol="false" tIns="0" lIns="0" bIns="0" rIns="0">
            <a:spAutoFit/>
          </a:bodyPr>
          <a:lstStyle/>
          <a:p>
            <a:pPr algn="just">
              <a:lnSpc>
                <a:spcPts val="2759"/>
              </a:lnSpc>
            </a:pPr>
            <a:r>
              <a:rPr lang="en-US" sz="2299">
                <a:solidFill>
                  <a:srgbClr val="000000"/>
                </a:solidFill>
                <a:latin typeface="Poppins"/>
              </a:rPr>
              <a:t>Interfaz única de gestión de contenido menos versátil</a:t>
            </a:r>
          </a:p>
        </p:txBody>
      </p:sp>
      <p:sp>
        <p:nvSpPr>
          <p:cNvPr name="TextBox 19" id="19"/>
          <p:cNvSpPr txBox="true"/>
          <p:nvPr/>
        </p:nvSpPr>
        <p:spPr>
          <a:xfrm rot="0">
            <a:off x="1232896" y="3030287"/>
            <a:ext cx="5795288" cy="695325"/>
          </a:xfrm>
          <a:prstGeom prst="rect">
            <a:avLst/>
          </a:prstGeom>
        </p:spPr>
        <p:txBody>
          <a:bodyPr anchor="t" rtlCol="false" tIns="0" lIns="0" bIns="0" rIns="0">
            <a:spAutoFit/>
          </a:bodyPr>
          <a:lstStyle/>
          <a:p>
            <a:pPr algn="just">
              <a:lnSpc>
                <a:spcPts val="2759"/>
              </a:lnSpc>
            </a:pPr>
            <a:r>
              <a:rPr lang="en-US" sz="2299">
                <a:solidFill>
                  <a:srgbClr val="000000"/>
                </a:solidFill>
                <a:latin typeface="Poppins"/>
              </a:rPr>
              <a:t>Plan básico $25/mes. Planes superiores a $79 y $299/mes.</a:t>
            </a:r>
          </a:p>
        </p:txBody>
      </p:sp>
      <p:sp>
        <p:nvSpPr>
          <p:cNvPr name="TextBox 20" id="20"/>
          <p:cNvSpPr txBox="true"/>
          <p:nvPr/>
        </p:nvSpPr>
        <p:spPr>
          <a:xfrm rot="0">
            <a:off x="1944788" y="5154362"/>
            <a:ext cx="3773078" cy="1104900"/>
          </a:xfrm>
          <a:prstGeom prst="rect">
            <a:avLst/>
          </a:prstGeom>
        </p:spPr>
        <p:txBody>
          <a:bodyPr anchor="t" rtlCol="false" tIns="0" lIns="0" bIns="0" rIns="0">
            <a:spAutoFit/>
          </a:bodyPr>
          <a:lstStyle/>
          <a:p>
            <a:pPr algn="just">
              <a:lnSpc>
                <a:spcPts val="2879"/>
              </a:lnSpc>
            </a:pPr>
            <a:r>
              <a:rPr lang="en-US" sz="2399">
                <a:solidFill>
                  <a:srgbClr val="000000"/>
                </a:solidFill>
                <a:latin typeface="Poppins"/>
              </a:rPr>
              <a:t>Muy intuitivo, ideal para principiantes</a:t>
            </a:r>
          </a:p>
          <a:p>
            <a:pPr algn="just">
              <a:lnSpc>
                <a:spcPts val="2879"/>
              </a:lnSpc>
            </a:pPr>
          </a:p>
        </p:txBody>
      </p:sp>
      <p:sp>
        <p:nvSpPr>
          <p:cNvPr name="TextBox 21" id="21"/>
          <p:cNvSpPr txBox="true"/>
          <p:nvPr/>
        </p:nvSpPr>
        <p:spPr>
          <a:xfrm rot="0">
            <a:off x="761288" y="7835803"/>
            <a:ext cx="6266896" cy="1104900"/>
          </a:xfrm>
          <a:prstGeom prst="rect">
            <a:avLst/>
          </a:prstGeom>
        </p:spPr>
        <p:txBody>
          <a:bodyPr anchor="t" rtlCol="false" tIns="0" lIns="0" bIns="0" rIns="0">
            <a:spAutoFit/>
          </a:bodyPr>
          <a:lstStyle/>
          <a:p>
            <a:pPr algn="just">
              <a:lnSpc>
                <a:spcPts val="2879"/>
              </a:lnSpc>
            </a:pPr>
            <a:r>
              <a:rPr lang="en-US" sz="2399">
                <a:solidFill>
                  <a:srgbClr val="000000"/>
                </a:solidFill>
                <a:latin typeface="Poppins"/>
              </a:rPr>
              <a:t>Plantillas y opciones de personalización limitadas</a:t>
            </a:r>
          </a:p>
          <a:p>
            <a:pPr algn="just">
              <a:lnSpc>
                <a:spcPts val="2879"/>
              </a:lnSpc>
            </a:pPr>
          </a:p>
        </p:txBody>
      </p:sp>
      <p:sp>
        <p:nvSpPr>
          <p:cNvPr name="TextBox 22" id="22"/>
          <p:cNvSpPr txBox="true"/>
          <p:nvPr/>
        </p:nvSpPr>
        <p:spPr>
          <a:xfrm rot="0">
            <a:off x="12427259" y="5356793"/>
            <a:ext cx="5370183" cy="1400175"/>
          </a:xfrm>
          <a:prstGeom prst="rect">
            <a:avLst/>
          </a:prstGeom>
        </p:spPr>
        <p:txBody>
          <a:bodyPr anchor="t" rtlCol="false" tIns="0" lIns="0" bIns="0" rIns="0">
            <a:spAutoFit/>
          </a:bodyPr>
          <a:lstStyle/>
          <a:p>
            <a:pPr algn="just">
              <a:lnSpc>
                <a:spcPts val="2707"/>
              </a:lnSpc>
            </a:pPr>
            <a:r>
              <a:rPr lang="en-US" sz="2256">
                <a:solidFill>
                  <a:srgbClr val="000000"/>
                </a:solidFill>
                <a:latin typeface="Poppins"/>
              </a:rPr>
              <a:t>Amplio mercado de aplicaciones para funcionalidades adicionales</a:t>
            </a:r>
          </a:p>
          <a:p>
            <a:pPr algn="just">
              <a:lnSpc>
                <a:spcPts val="2707"/>
              </a:lnSpc>
            </a:pPr>
          </a:p>
          <a:p>
            <a:pPr algn="just">
              <a:lnSpc>
                <a:spcPts val="2707"/>
              </a:lnSpc>
            </a:pPr>
          </a:p>
        </p:txBody>
      </p:sp>
      <p:sp>
        <p:nvSpPr>
          <p:cNvPr name="TextBox 23" id="23"/>
          <p:cNvSpPr txBox="true"/>
          <p:nvPr/>
        </p:nvSpPr>
        <p:spPr>
          <a:xfrm rot="0">
            <a:off x="11277633" y="7642136"/>
            <a:ext cx="6266896" cy="742950"/>
          </a:xfrm>
          <a:prstGeom prst="rect">
            <a:avLst/>
          </a:prstGeom>
        </p:spPr>
        <p:txBody>
          <a:bodyPr anchor="t" rtlCol="false" tIns="0" lIns="0" bIns="0" rIns="0">
            <a:spAutoFit/>
          </a:bodyPr>
          <a:lstStyle/>
          <a:p>
            <a:pPr algn="just">
              <a:lnSpc>
                <a:spcPts val="2879"/>
              </a:lnSpc>
            </a:pPr>
            <a:r>
              <a:rPr lang="en-US" sz="2399">
                <a:solidFill>
                  <a:srgbClr val="000000"/>
                </a:solidFill>
                <a:latin typeface="Poppins"/>
              </a:rPr>
              <a:t>Soporta Shopify Payments, tarjetas de crédito, PayPal, entre otros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50151" y="1028700"/>
            <a:ext cx="12738065" cy="830935"/>
            <a:chOff x="0" y="0"/>
            <a:chExt cx="6230027" cy="406400"/>
          </a:xfrm>
        </p:grpSpPr>
        <p:sp>
          <p:nvSpPr>
            <p:cNvPr name="Freeform 3" id="3"/>
            <p:cNvSpPr/>
            <p:nvPr/>
          </p:nvSpPr>
          <p:spPr>
            <a:xfrm flipH="false" flipV="false" rot="0">
              <a:off x="0" y="0"/>
              <a:ext cx="6230027" cy="406400"/>
            </a:xfrm>
            <a:custGeom>
              <a:avLst/>
              <a:gdLst/>
              <a:ahLst/>
              <a:cxnLst/>
              <a:rect r="r" b="b" t="t" l="l"/>
              <a:pathLst>
                <a:path h="406400" w="6230027">
                  <a:moveTo>
                    <a:pt x="6026827" y="0"/>
                  </a:moveTo>
                  <a:cubicBezTo>
                    <a:pt x="6139052" y="0"/>
                    <a:pt x="6230027" y="90976"/>
                    <a:pt x="6230027" y="203200"/>
                  </a:cubicBezTo>
                  <a:cubicBezTo>
                    <a:pt x="6230027" y="315424"/>
                    <a:pt x="6139052" y="406400"/>
                    <a:pt x="6026827" y="406400"/>
                  </a:cubicBezTo>
                  <a:lnTo>
                    <a:pt x="203200" y="406400"/>
                  </a:lnTo>
                  <a:cubicBezTo>
                    <a:pt x="90976" y="406400"/>
                    <a:pt x="0" y="315424"/>
                    <a:pt x="0" y="203200"/>
                  </a:cubicBezTo>
                  <a:cubicBezTo>
                    <a:pt x="0" y="90976"/>
                    <a:pt x="90976" y="0"/>
                    <a:pt x="203200" y="0"/>
                  </a:cubicBezTo>
                  <a:close/>
                </a:path>
              </a:pathLst>
            </a:custGeom>
            <a:solidFill>
              <a:srgbClr val="1B8694"/>
            </a:solidFill>
          </p:spPr>
        </p:sp>
        <p:sp>
          <p:nvSpPr>
            <p:cNvPr name="TextBox 4" id="4"/>
            <p:cNvSpPr txBox="true"/>
            <p:nvPr/>
          </p:nvSpPr>
          <p:spPr>
            <a:xfrm>
              <a:off x="0" y="-57150"/>
              <a:ext cx="6230027" cy="4635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860741" y="2820859"/>
            <a:ext cx="6566517" cy="5967322"/>
          </a:xfrm>
          <a:custGeom>
            <a:avLst/>
            <a:gdLst/>
            <a:ahLst/>
            <a:cxnLst/>
            <a:rect r="r" b="b" t="t" l="l"/>
            <a:pathLst>
              <a:path h="5967322" w="6566517">
                <a:moveTo>
                  <a:pt x="0" y="0"/>
                </a:moveTo>
                <a:lnTo>
                  <a:pt x="6566518" y="0"/>
                </a:lnTo>
                <a:lnTo>
                  <a:pt x="6566518" y="5967322"/>
                </a:lnTo>
                <a:lnTo>
                  <a:pt x="0" y="5967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275928" y="4948117"/>
            <a:ext cx="1687359" cy="16873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8694"/>
            </a:solidFill>
            <a:ln cap="sq">
              <a:no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639"/>
                </a:lnSpc>
              </a:pPr>
              <a:r>
                <a:rPr lang="en-US" sz="2599">
                  <a:solidFill>
                    <a:srgbClr val="FFFFFF"/>
                  </a:solidFill>
                  <a:latin typeface="Poppins"/>
                </a:rPr>
                <a:t>Woo</a:t>
              </a:r>
            </a:p>
            <a:p>
              <a:pPr algn="ctr">
                <a:lnSpc>
                  <a:spcPts val="2380"/>
                </a:lnSpc>
              </a:pPr>
              <a:r>
                <a:rPr lang="en-US" sz="1700">
                  <a:solidFill>
                    <a:srgbClr val="FFFFFF"/>
                  </a:solidFill>
                  <a:latin typeface="Poppins"/>
                </a:rPr>
                <a:t>Commerce</a:t>
              </a:r>
            </a:p>
          </p:txBody>
        </p:sp>
      </p:grpSp>
      <p:sp>
        <p:nvSpPr>
          <p:cNvPr name="Freeform 9" id="9"/>
          <p:cNvSpPr/>
          <p:nvPr/>
        </p:nvSpPr>
        <p:spPr>
          <a:xfrm flipH="false" flipV="false" rot="-2139547">
            <a:off x="16983603" y="-1477199"/>
            <a:ext cx="3280588" cy="6528533"/>
          </a:xfrm>
          <a:custGeom>
            <a:avLst/>
            <a:gdLst/>
            <a:ahLst/>
            <a:cxnLst/>
            <a:rect r="r" b="b" t="t" l="l"/>
            <a:pathLst>
              <a:path h="6528533" w="3280588">
                <a:moveTo>
                  <a:pt x="0" y="0"/>
                </a:moveTo>
                <a:lnTo>
                  <a:pt x="3280588" y="0"/>
                </a:lnTo>
                <a:lnTo>
                  <a:pt x="3280588" y="6528533"/>
                </a:lnTo>
                <a:lnTo>
                  <a:pt x="0" y="6528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2169308">
            <a:off x="-1969623" y="-1482270"/>
            <a:ext cx="3280588" cy="6528533"/>
          </a:xfrm>
          <a:custGeom>
            <a:avLst/>
            <a:gdLst/>
            <a:ahLst/>
            <a:cxnLst/>
            <a:rect r="r" b="b" t="t" l="l"/>
            <a:pathLst>
              <a:path h="6528533" w="3280588">
                <a:moveTo>
                  <a:pt x="3280587" y="0"/>
                </a:moveTo>
                <a:lnTo>
                  <a:pt x="0" y="0"/>
                </a:lnTo>
                <a:lnTo>
                  <a:pt x="0" y="6528533"/>
                </a:lnTo>
                <a:lnTo>
                  <a:pt x="3280587" y="6528533"/>
                </a:lnTo>
                <a:lnTo>
                  <a:pt x="328058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514865" y="3195174"/>
            <a:ext cx="622492" cy="622492"/>
          </a:xfrm>
          <a:custGeom>
            <a:avLst/>
            <a:gdLst/>
            <a:ahLst/>
            <a:cxnLst/>
            <a:rect r="r" b="b" t="t" l="l"/>
            <a:pathLst>
              <a:path h="622492" w="622492">
                <a:moveTo>
                  <a:pt x="0" y="0"/>
                </a:moveTo>
                <a:lnTo>
                  <a:pt x="622492" y="0"/>
                </a:lnTo>
                <a:lnTo>
                  <a:pt x="622492" y="622492"/>
                </a:lnTo>
                <a:lnTo>
                  <a:pt x="0" y="6224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041577" y="3239133"/>
            <a:ext cx="750281" cy="534575"/>
          </a:xfrm>
          <a:custGeom>
            <a:avLst/>
            <a:gdLst/>
            <a:ahLst/>
            <a:cxnLst/>
            <a:rect r="r" b="b" t="t" l="l"/>
            <a:pathLst>
              <a:path h="534575" w="750281">
                <a:moveTo>
                  <a:pt x="0" y="0"/>
                </a:moveTo>
                <a:lnTo>
                  <a:pt x="750281" y="0"/>
                </a:lnTo>
                <a:lnTo>
                  <a:pt x="750281" y="534575"/>
                </a:lnTo>
                <a:lnTo>
                  <a:pt x="0" y="5345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423853" y="5487737"/>
            <a:ext cx="587822" cy="587822"/>
          </a:xfrm>
          <a:custGeom>
            <a:avLst/>
            <a:gdLst/>
            <a:ahLst/>
            <a:cxnLst/>
            <a:rect r="r" b="b" t="t" l="l"/>
            <a:pathLst>
              <a:path h="587822" w="587822">
                <a:moveTo>
                  <a:pt x="0" y="0"/>
                </a:moveTo>
                <a:lnTo>
                  <a:pt x="587822" y="0"/>
                </a:lnTo>
                <a:lnTo>
                  <a:pt x="587822" y="587822"/>
                </a:lnTo>
                <a:lnTo>
                  <a:pt x="0" y="587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152740" y="5431039"/>
            <a:ext cx="701217" cy="701217"/>
          </a:xfrm>
          <a:custGeom>
            <a:avLst/>
            <a:gdLst/>
            <a:ahLst/>
            <a:cxnLst/>
            <a:rect r="r" b="b" t="t" l="l"/>
            <a:pathLst>
              <a:path h="701217" w="701217">
                <a:moveTo>
                  <a:pt x="0" y="0"/>
                </a:moveTo>
                <a:lnTo>
                  <a:pt x="701218" y="0"/>
                </a:lnTo>
                <a:lnTo>
                  <a:pt x="701218" y="701218"/>
                </a:lnTo>
                <a:lnTo>
                  <a:pt x="0" y="7012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7514865" y="7701601"/>
            <a:ext cx="622492" cy="649275"/>
          </a:xfrm>
          <a:custGeom>
            <a:avLst/>
            <a:gdLst/>
            <a:ahLst/>
            <a:cxnLst/>
            <a:rect r="r" b="b" t="t" l="l"/>
            <a:pathLst>
              <a:path h="649275" w="622492">
                <a:moveTo>
                  <a:pt x="0" y="0"/>
                </a:moveTo>
                <a:lnTo>
                  <a:pt x="622492" y="0"/>
                </a:lnTo>
                <a:lnTo>
                  <a:pt x="622492" y="649274"/>
                </a:lnTo>
                <a:lnTo>
                  <a:pt x="0" y="6492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0041577" y="7661186"/>
            <a:ext cx="750281" cy="750281"/>
          </a:xfrm>
          <a:custGeom>
            <a:avLst/>
            <a:gdLst/>
            <a:ahLst/>
            <a:cxnLst/>
            <a:rect r="r" b="b" t="t" l="l"/>
            <a:pathLst>
              <a:path h="750281" w="750281">
                <a:moveTo>
                  <a:pt x="0" y="0"/>
                </a:moveTo>
                <a:lnTo>
                  <a:pt x="750281" y="0"/>
                </a:lnTo>
                <a:lnTo>
                  <a:pt x="750281" y="750281"/>
                </a:lnTo>
                <a:lnTo>
                  <a:pt x="0" y="75028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3250426" y="1068259"/>
            <a:ext cx="11111230" cy="704850"/>
          </a:xfrm>
          <a:prstGeom prst="rect">
            <a:avLst/>
          </a:prstGeom>
        </p:spPr>
        <p:txBody>
          <a:bodyPr anchor="t" rtlCol="false" tIns="0" lIns="0" bIns="0" rIns="0">
            <a:spAutoFit/>
          </a:bodyPr>
          <a:lstStyle/>
          <a:p>
            <a:pPr algn="ctr">
              <a:lnSpc>
                <a:spcPts val="5174"/>
              </a:lnSpc>
            </a:pPr>
            <a:r>
              <a:rPr lang="en-US" sz="4500" spc="-135">
                <a:solidFill>
                  <a:srgbClr val="FFFFFF"/>
                </a:solidFill>
                <a:latin typeface="Poppins"/>
              </a:rPr>
              <a:t>Comparación de planataformas lideres</a:t>
            </a:r>
          </a:p>
        </p:txBody>
      </p:sp>
      <p:sp>
        <p:nvSpPr>
          <p:cNvPr name="TextBox 18" id="18"/>
          <p:cNvSpPr txBox="true"/>
          <p:nvPr/>
        </p:nvSpPr>
        <p:spPr>
          <a:xfrm rot="0">
            <a:off x="11423853" y="3030287"/>
            <a:ext cx="5795288" cy="695325"/>
          </a:xfrm>
          <a:prstGeom prst="rect">
            <a:avLst/>
          </a:prstGeom>
        </p:spPr>
        <p:txBody>
          <a:bodyPr anchor="t" rtlCol="false" tIns="0" lIns="0" bIns="0" rIns="0">
            <a:spAutoFit/>
          </a:bodyPr>
          <a:lstStyle/>
          <a:p>
            <a:pPr algn="just">
              <a:lnSpc>
                <a:spcPts val="2759"/>
              </a:lnSpc>
            </a:pPr>
            <a:r>
              <a:rPr lang="en-US" sz="2299">
                <a:solidFill>
                  <a:srgbClr val="000000"/>
                </a:solidFill>
                <a:latin typeface="Poppins"/>
              </a:rPr>
              <a:t>Fuerte sistema de gestión de contenido debido a WordPres</a:t>
            </a:r>
          </a:p>
        </p:txBody>
      </p:sp>
      <p:sp>
        <p:nvSpPr>
          <p:cNvPr name="TextBox 19" id="19"/>
          <p:cNvSpPr txBox="true"/>
          <p:nvPr/>
        </p:nvSpPr>
        <p:spPr>
          <a:xfrm rot="0">
            <a:off x="1232896" y="3030287"/>
            <a:ext cx="5795288" cy="695325"/>
          </a:xfrm>
          <a:prstGeom prst="rect">
            <a:avLst/>
          </a:prstGeom>
        </p:spPr>
        <p:txBody>
          <a:bodyPr anchor="t" rtlCol="false" tIns="0" lIns="0" bIns="0" rIns="0">
            <a:spAutoFit/>
          </a:bodyPr>
          <a:lstStyle/>
          <a:p>
            <a:pPr algn="just">
              <a:lnSpc>
                <a:spcPts val="2759"/>
              </a:lnSpc>
            </a:pPr>
            <a:r>
              <a:rPr lang="en-US" sz="2299">
                <a:solidFill>
                  <a:srgbClr val="000000"/>
                </a:solidFill>
                <a:latin typeface="Poppins"/>
              </a:rPr>
              <a:t>Gratuito, pero requiere costos de hosting y dominio</a:t>
            </a:r>
          </a:p>
        </p:txBody>
      </p:sp>
      <p:sp>
        <p:nvSpPr>
          <p:cNvPr name="TextBox 20" id="20"/>
          <p:cNvSpPr txBox="true"/>
          <p:nvPr/>
        </p:nvSpPr>
        <p:spPr>
          <a:xfrm rot="0">
            <a:off x="761288" y="5154362"/>
            <a:ext cx="4956579" cy="1466850"/>
          </a:xfrm>
          <a:prstGeom prst="rect">
            <a:avLst/>
          </a:prstGeom>
        </p:spPr>
        <p:txBody>
          <a:bodyPr anchor="t" rtlCol="false" tIns="0" lIns="0" bIns="0" rIns="0">
            <a:spAutoFit/>
          </a:bodyPr>
          <a:lstStyle/>
          <a:p>
            <a:pPr algn="just">
              <a:lnSpc>
                <a:spcPts val="2879"/>
              </a:lnSpc>
            </a:pPr>
            <a:r>
              <a:rPr lang="en-US" sz="2399">
                <a:solidFill>
                  <a:srgbClr val="000000"/>
                </a:solidFill>
                <a:latin typeface="Poppins"/>
              </a:rPr>
              <a:t>Requiere conocimientos de WordPress, más adecuado para usuarios avanzados</a:t>
            </a:r>
          </a:p>
          <a:p>
            <a:pPr algn="just">
              <a:lnSpc>
                <a:spcPts val="2879"/>
              </a:lnSpc>
            </a:pPr>
          </a:p>
        </p:txBody>
      </p:sp>
      <p:sp>
        <p:nvSpPr>
          <p:cNvPr name="TextBox 21" id="21"/>
          <p:cNvSpPr txBox="true"/>
          <p:nvPr/>
        </p:nvSpPr>
        <p:spPr>
          <a:xfrm rot="0">
            <a:off x="761288" y="7835803"/>
            <a:ext cx="6266896" cy="1104900"/>
          </a:xfrm>
          <a:prstGeom prst="rect">
            <a:avLst/>
          </a:prstGeom>
        </p:spPr>
        <p:txBody>
          <a:bodyPr anchor="t" rtlCol="false" tIns="0" lIns="0" bIns="0" rIns="0">
            <a:spAutoFit/>
          </a:bodyPr>
          <a:lstStyle/>
          <a:p>
            <a:pPr algn="just">
              <a:lnSpc>
                <a:spcPts val="2879"/>
              </a:lnSpc>
            </a:pPr>
            <a:r>
              <a:rPr lang="en-US" sz="2399">
                <a:solidFill>
                  <a:srgbClr val="000000"/>
                </a:solidFill>
                <a:latin typeface="Poppins"/>
              </a:rPr>
              <a:t>Amplias opciones de personalización a través de plugins</a:t>
            </a:r>
          </a:p>
          <a:p>
            <a:pPr algn="just">
              <a:lnSpc>
                <a:spcPts val="2879"/>
              </a:lnSpc>
            </a:pPr>
          </a:p>
        </p:txBody>
      </p:sp>
      <p:sp>
        <p:nvSpPr>
          <p:cNvPr name="TextBox 22" id="22"/>
          <p:cNvSpPr txBox="true"/>
          <p:nvPr/>
        </p:nvSpPr>
        <p:spPr>
          <a:xfrm rot="0">
            <a:off x="12427259" y="5356793"/>
            <a:ext cx="5370183" cy="1057275"/>
          </a:xfrm>
          <a:prstGeom prst="rect">
            <a:avLst/>
          </a:prstGeom>
        </p:spPr>
        <p:txBody>
          <a:bodyPr anchor="t" rtlCol="false" tIns="0" lIns="0" bIns="0" rIns="0">
            <a:spAutoFit/>
          </a:bodyPr>
          <a:lstStyle/>
          <a:p>
            <a:pPr algn="just">
              <a:lnSpc>
                <a:spcPts val="2707"/>
              </a:lnSpc>
            </a:pPr>
            <a:r>
              <a:rPr lang="en-US" sz="2256">
                <a:solidFill>
                  <a:srgbClr val="000000"/>
                </a:solidFill>
                <a:latin typeface="Poppins"/>
              </a:rPr>
              <a:t>-Se basa en plugins para ofrecer características adicionales, con más de 50,000 opciones.</a:t>
            </a:r>
          </a:p>
        </p:txBody>
      </p:sp>
      <p:sp>
        <p:nvSpPr>
          <p:cNvPr name="TextBox 23" id="23"/>
          <p:cNvSpPr txBox="true"/>
          <p:nvPr/>
        </p:nvSpPr>
        <p:spPr>
          <a:xfrm rot="0">
            <a:off x="11277633" y="7642136"/>
            <a:ext cx="6266896" cy="742950"/>
          </a:xfrm>
          <a:prstGeom prst="rect">
            <a:avLst/>
          </a:prstGeom>
        </p:spPr>
        <p:txBody>
          <a:bodyPr anchor="t" rtlCol="false" tIns="0" lIns="0" bIns="0" rIns="0">
            <a:spAutoFit/>
          </a:bodyPr>
          <a:lstStyle/>
          <a:p>
            <a:pPr algn="just">
              <a:lnSpc>
                <a:spcPts val="2879"/>
              </a:lnSpc>
            </a:pPr>
            <a:r>
              <a:rPr lang="en-US" sz="2399">
                <a:solidFill>
                  <a:srgbClr val="000000"/>
                </a:solidFill>
                <a:latin typeface="Poppins"/>
              </a:rPr>
              <a:t>-Compatible con proveedores de servicios de pago como Stripe, PayPal.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50151" y="1028700"/>
            <a:ext cx="12738065" cy="830935"/>
            <a:chOff x="0" y="0"/>
            <a:chExt cx="6230027" cy="406400"/>
          </a:xfrm>
        </p:grpSpPr>
        <p:sp>
          <p:nvSpPr>
            <p:cNvPr name="Freeform 3" id="3"/>
            <p:cNvSpPr/>
            <p:nvPr/>
          </p:nvSpPr>
          <p:spPr>
            <a:xfrm flipH="false" flipV="false" rot="0">
              <a:off x="0" y="0"/>
              <a:ext cx="6230027" cy="406400"/>
            </a:xfrm>
            <a:custGeom>
              <a:avLst/>
              <a:gdLst/>
              <a:ahLst/>
              <a:cxnLst/>
              <a:rect r="r" b="b" t="t" l="l"/>
              <a:pathLst>
                <a:path h="406400" w="6230027">
                  <a:moveTo>
                    <a:pt x="6026827" y="0"/>
                  </a:moveTo>
                  <a:cubicBezTo>
                    <a:pt x="6139052" y="0"/>
                    <a:pt x="6230027" y="90976"/>
                    <a:pt x="6230027" y="203200"/>
                  </a:cubicBezTo>
                  <a:cubicBezTo>
                    <a:pt x="6230027" y="315424"/>
                    <a:pt x="6139052" y="406400"/>
                    <a:pt x="6026827" y="406400"/>
                  </a:cubicBezTo>
                  <a:lnTo>
                    <a:pt x="203200" y="406400"/>
                  </a:lnTo>
                  <a:cubicBezTo>
                    <a:pt x="90976" y="406400"/>
                    <a:pt x="0" y="315424"/>
                    <a:pt x="0" y="203200"/>
                  </a:cubicBezTo>
                  <a:cubicBezTo>
                    <a:pt x="0" y="90976"/>
                    <a:pt x="90976" y="0"/>
                    <a:pt x="203200" y="0"/>
                  </a:cubicBezTo>
                  <a:close/>
                </a:path>
              </a:pathLst>
            </a:custGeom>
            <a:solidFill>
              <a:srgbClr val="1B8694"/>
            </a:solidFill>
          </p:spPr>
        </p:sp>
        <p:sp>
          <p:nvSpPr>
            <p:cNvPr name="TextBox 4" id="4"/>
            <p:cNvSpPr txBox="true"/>
            <p:nvPr/>
          </p:nvSpPr>
          <p:spPr>
            <a:xfrm>
              <a:off x="0" y="-57150"/>
              <a:ext cx="6230027" cy="4635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860741" y="2820859"/>
            <a:ext cx="6566517" cy="5967322"/>
          </a:xfrm>
          <a:custGeom>
            <a:avLst/>
            <a:gdLst/>
            <a:ahLst/>
            <a:cxnLst/>
            <a:rect r="r" b="b" t="t" l="l"/>
            <a:pathLst>
              <a:path h="5967322" w="6566517">
                <a:moveTo>
                  <a:pt x="0" y="0"/>
                </a:moveTo>
                <a:lnTo>
                  <a:pt x="6566518" y="0"/>
                </a:lnTo>
                <a:lnTo>
                  <a:pt x="6566518" y="5967322"/>
                </a:lnTo>
                <a:lnTo>
                  <a:pt x="0" y="5967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275928" y="4948117"/>
            <a:ext cx="1687359" cy="16873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8694"/>
            </a:solidFill>
            <a:ln cap="sq">
              <a:noFill/>
              <a:prstDash val="solid"/>
              <a:miter/>
            </a:ln>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639"/>
                </a:lnSpc>
              </a:pPr>
              <a:r>
                <a:rPr lang="en-US" sz="2599">
                  <a:solidFill>
                    <a:srgbClr val="FFFFFF"/>
                  </a:solidFill>
                  <a:latin typeface="Poppins"/>
                </a:rPr>
                <a:t>Wix</a:t>
              </a:r>
            </a:p>
          </p:txBody>
        </p:sp>
      </p:grpSp>
      <p:sp>
        <p:nvSpPr>
          <p:cNvPr name="Freeform 9" id="9"/>
          <p:cNvSpPr/>
          <p:nvPr/>
        </p:nvSpPr>
        <p:spPr>
          <a:xfrm flipH="false" flipV="false" rot="-2139547">
            <a:off x="16983603" y="-1477199"/>
            <a:ext cx="3280588" cy="6528533"/>
          </a:xfrm>
          <a:custGeom>
            <a:avLst/>
            <a:gdLst/>
            <a:ahLst/>
            <a:cxnLst/>
            <a:rect r="r" b="b" t="t" l="l"/>
            <a:pathLst>
              <a:path h="6528533" w="3280588">
                <a:moveTo>
                  <a:pt x="0" y="0"/>
                </a:moveTo>
                <a:lnTo>
                  <a:pt x="3280588" y="0"/>
                </a:lnTo>
                <a:lnTo>
                  <a:pt x="3280588" y="6528533"/>
                </a:lnTo>
                <a:lnTo>
                  <a:pt x="0" y="6528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2169308">
            <a:off x="-1969623" y="-1482270"/>
            <a:ext cx="3280588" cy="6528533"/>
          </a:xfrm>
          <a:custGeom>
            <a:avLst/>
            <a:gdLst/>
            <a:ahLst/>
            <a:cxnLst/>
            <a:rect r="r" b="b" t="t" l="l"/>
            <a:pathLst>
              <a:path h="6528533" w="3280588">
                <a:moveTo>
                  <a:pt x="3280587" y="0"/>
                </a:moveTo>
                <a:lnTo>
                  <a:pt x="0" y="0"/>
                </a:lnTo>
                <a:lnTo>
                  <a:pt x="0" y="6528533"/>
                </a:lnTo>
                <a:lnTo>
                  <a:pt x="3280587" y="6528533"/>
                </a:lnTo>
                <a:lnTo>
                  <a:pt x="328058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514865" y="3195174"/>
            <a:ext cx="622492" cy="622492"/>
          </a:xfrm>
          <a:custGeom>
            <a:avLst/>
            <a:gdLst/>
            <a:ahLst/>
            <a:cxnLst/>
            <a:rect r="r" b="b" t="t" l="l"/>
            <a:pathLst>
              <a:path h="622492" w="622492">
                <a:moveTo>
                  <a:pt x="0" y="0"/>
                </a:moveTo>
                <a:lnTo>
                  <a:pt x="622492" y="0"/>
                </a:lnTo>
                <a:lnTo>
                  <a:pt x="622492" y="622492"/>
                </a:lnTo>
                <a:lnTo>
                  <a:pt x="0" y="6224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041577" y="3239133"/>
            <a:ext cx="750281" cy="534575"/>
          </a:xfrm>
          <a:custGeom>
            <a:avLst/>
            <a:gdLst/>
            <a:ahLst/>
            <a:cxnLst/>
            <a:rect r="r" b="b" t="t" l="l"/>
            <a:pathLst>
              <a:path h="534575" w="750281">
                <a:moveTo>
                  <a:pt x="0" y="0"/>
                </a:moveTo>
                <a:lnTo>
                  <a:pt x="750281" y="0"/>
                </a:lnTo>
                <a:lnTo>
                  <a:pt x="750281" y="534575"/>
                </a:lnTo>
                <a:lnTo>
                  <a:pt x="0" y="5345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423853" y="5487737"/>
            <a:ext cx="587822" cy="587822"/>
          </a:xfrm>
          <a:custGeom>
            <a:avLst/>
            <a:gdLst/>
            <a:ahLst/>
            <a:cxnLst/>
            <a:rect r="r" b="b" t="t" l="l"/>
            <a:pathLst>
              <a:path h="587822" w="587822">
                <a:moveTo>
                  <a:pt x="0" y="0"/>
                </a:moveTo>
                <a:lnTo>
                  <a:pt x="587822" y="0"/>
                </a:lnTo>
                <a:lnTo>
                  <a:pt x="587822" y="587822"/>
                </a:lnTo>
                <a:lnTo>
                  <a:pt x="0" y="5878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152740" y="5431039"/>
            <a:ext cx="701217" cy="701217"/>
          </a:xfrm>
          <a:custGeom>
            <a:avLst/>
            <a:gdLst/>
            <a:ahLst/>
            <a:cxnLst/>
            <a:rect r="r" b="b" t="t" l="l"/>
            <a:pathLst>
              <a:path h="701217" w="701217">
                <a:moveTo>
                  <a:pt x="0" y="0"/>
                </a:moveTo>
                <a:lnTo>
                  <a:pt x="701218" y="0"/>
                </a:lnTo>
                <a:lnTo>
                  <a:pt x="701218" y="701218"/>
                </a:lnTo>
                <a:lnTo>
                  <a:pt x="0" y="7012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7514865" y="7701601"/>
            <a:ext cx="622492" cy="649275"/>
          </a:xfrm>
          <a:custGeom>
            <a:avLst/>
            <a:gdLst/>
            <a:ahLst/>
            <a:cxnLst/>
            <a:rect r="r" b="b" t="t" l="l"/>
            <a:pathLst>
              <a:path h="649275" w="622492">
                <a:moveTo>
                  <a:pt x="0" y="0"/>
                </a:moveTo>
                <a:lnTo>
                  <a:pt x="622492" y="0"/>
                </a:lnTo>
                <a:lnTo>
                  <a:pt x="622492" y="649274"/>
                </a:lnTo>
                <a:lnTo>
                  <a:pt x="0" y="6492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0041577" y="7661186"/>
            <a:ext cx="750281" cy="750281"/>
          </a:xfrm>
          <a:custGeom>
            <a:avLst/>
            <a:gdLst/>
            <a:ahLst/>
            <a:cxnLst/>
            <a:rect r="r" b="b" t="t" l="l"/>
            <a:pathLst>
              <a:path h="750281" w="750281">
                <a:moveTo>
                  <a:pt x="0" y="0"/>
                </a:moveTo>
                <a:lnTo>
                  <a:pt x="750281" y="0"/>
                </a:lnTo>
                <a:lnTo>
                  <a:pt x="750281" y="750281"/>
                </a:lnTo>
                <a:lnTo>
                  <a:pt x="0" y="75028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3250426" y="1068259"/>
            <a:ext cx="11111230" cy="704850"/>
          </a:xfrm>
          <a:prstGeom prst="rect">
            <a:avLst/>
          </a:prstGeom>
        </p:spPr>
        <p:txBody>
          <a:bodyPr anchor="t" rtlCol="false" tIns="0" lIns="0" bIns="0" rIns="0">
            <a:spAutoFit/>
          </a:bodyPr>
          <a:lstStyle/>
          <a:p>
            <a:pPr algn="ctr">
              <a:lnSpc>
                <a:spcPts val="5174"/>
              </a:lnSpc>
            </a:pPr>
            <a:r>
              <a:rPr lang="en-US" sz="4500" spc="-135">
                <a:solidFill>
                  <a:srgbClr val="FFFFFF"/>
                </a:solidFill>
                <a:latin typeface="Poppins"/>
              </a:rPr>
              <a:t>Comparación de planataformas lideres</a:t>
            </a:r>
          </a:p>
        </p:txBody>
      </p:sp>
      <p:sp>
        <p:nvSpPr>
          <p:cNvPr name="TextBox 18" id="18"/>
          <p:cNvSpPr txBox="true"/>
          <p:nvPr/>
        </p:nvSpPr>
        <p:spPr>
          <a:xfrm rot="0">
            <a:off x="11423853" y="3030287"/>
            <a:ext cx="5795288" cy="695325"/>
          </a:xfrm>
          <a:prstGeom prst="rect">
            <a:avLst/>
          </a:prstGeom>
        </p:spPr>
        <p:txBody>
          <a:bodyPr anchor="t" rtlCol="false" tIns="0" lIns="0" bIns="0" rIns="0">
            <a:spAutoFit/>
          </a:bodyPr>
          <a:lstStyle/>
          <a:p>
            <a:pPr algn="just">
              <a:lnSpc>
                <a:spcPts val="2759"/>
              </a:lnSpc>
            </a:pPr>
            <a:r>
              <a:rPr lang="en-US" sz="2299">
                <a:solidFill>
                  <a:srgbClr val="000000"/>
                </a:solidFill>
                <a:latin typeface="Poppins"/>
              </a:rPr>
              <a:t>Varias opciones de interfaz como Wix Editor y Wix ADI</a:t>
            </a:r>
          </a:p>
        </p:txBody>
      </p:sp>
      <p:sp>
        <p:nvSpPr>
          <p:cNvPr name="TextBox 19" id="19"/>
          <p:cNvSpPr txBox="true"/>
          <p:nvPr/>
        </p:nvSpPr>
        <p:spPr>
          <a:xfrm rot="0">
            <a:off x="761288" y="3030287"/>
            <a:ext cx="6266896" cy="695325"/>
          </a:xfrm>
          <a:prstGeom prst="rect">
            <a:avLst/>
          </a:prstGeom>
        </p:spPr>
        <p:txBody>
          <a:bodyPr anchor="t" rtlCol="false" tIns="0" lIns="0" bIns="0" rIns="0">
            <a:spAutoFit/>
          </a:bodyPr>
          <a:lstStyle/>
          <a:p>
            <a:pPr algn="just">
              <a:lnSpc>
                <a:spcPts val="2759"/>
              </a:lnSpc>
            </a:pPr>
            <a:r>
              <a:rPr lang="en-US" sz="2299">
                <a:solidFill>
                  <a:srgbClr val="000000"/>
                </a:solidFill>
                <a:latin typeface="Poppins"/>
              </a:rPr>
              <a:t>Plan básico desde $4.50 hasta el pan VIP que tiene un valor mensual de $24.50</a:t>
            </a:r>
          </a:p>
        </p:txBody>
      </p:sp>
      <p:sp>
        <p:nvSpPr>
          <p:cNvPr name="TextBox 20" id="20"/>
          <p:cNvSpPr txBox="true"/>
          <p:nvPr/>
        </p:nvSpPr>
        <p:spPr>
          <a:xfrm rot="0">
            <a:off x="761288" y="5154362"/>
            <a:ext cx="4956579" cy="742950"/>
          </a:xfrm>
          <a:prstGeom prst="rect">
            <a:avLst/>
          </a:prstGeom>
        </p:spPr>
        <p:txBody>
          <a:bodyPr anchor="t" rtlCol="false" tIns="0" lIns="0" bIns="0" rIns="0">
            <a:spAutoFit/>
          </a:bodyPr>
          <a:lstStyle/>
          <a:p>
            <a:pPr algn="just">
              <a:lnSpc>
                <a:spcPts val="2879"/>
              </a:lnSpc>
            </a:pPr>
            <a:r>
              <a:rPr lang="en-US" sz="2399">
                <a:solidFill>
                  <a:srgbClr val="000000"/>
                </a:solidFill>
                <a:latin typeface="Poppins"/>
              </a:rPr>
              <a:t>Extremadamente fácil de usar, ideal para principiantes</a:t>
            </a:r>
          </a:p>
        </p:txBody>
      </p:sp>
      <p:sp>
        <p:nvSpPr>
          <p:cNvPr name="TextBox 21" id="21"/>
          <p:cNvSpPr txBox="true"/>
          <p:nvPr/>
        </p:nvSpPr>
        <p:spPr>
          <a:xfrm rot="0">
            <a:off x="761288" y="7835803"/>
            <a:ext cx="6266896" cy="742950"/>
          </a:xfrm>
          <a:prstGeom prst="rect">
            <a:avLst/>
          </a:prstGeom>
        </p:spPr>
        <p:txBody>
          <a:bodyPr anchor="t" rtlCol="false" tIns="0" lIns="0" bIns="0" rIns="0">
            <a:spAutoFit/>
          </a:bodyPr>
          <a:lstStyle/>
          <a:p>
            <a:pPr algn="just">
              <a:lnSpc>
                <a:spcPts val="2879"/>
              </a:lnSpc>
            </a:pPr>
            <a:r>
              <a:rPr lang="en-US" sz="2399">
                <a:solidFill>
                  <a:srgbClr val="000000"/>
                </a:solidFill>
                <a:latin typeface="Poppins"/>
              </a:rPr>
              <a:t>Amplia gama de plantillas hermosas y gratuitas.</a:t>
            </a:r>
          </a:p>
        </p:txBody>
      </p:sp>
      <p:sp>
        <p:nvSpPr>
          <p:cNvPr name="TextBox 22" id="22"/>
          <p:cNvSpPr txBox="true"/>
          <p:nvPr/>
        </p:nvSpPr>
        <p:spPr>
          <a:xfrm rot="0">
            <a:off x="12427259" y="5356793"/>
            <a:ext cx="5370183" cy="714375"/>
          </a:xfrm>
          <a:prstGeom prst="rect">
            <a:avLst/>
          </a:prstGeom>
        </p:spPr>
        <p:txBody>
          <a:bodyPr anchor="t" rtlCol="false" tIns="0" lIns="0" bIns="0" rIns="0">
            <a:spAutoFit/>
          </a:bodyPr>
          <a:lstStyle/>
          <a:p>
            <a:pPr algn="just">
              <a:lnSpc>
                <a:spcPts val="2707"/>
              </a:lnSpc>
            </a:pPr>
            <a:r>
              <a:rPr lang="en-US" sz="2256">
                <a:solidFill>
                  <a:srgbClr val="000000"/>
                </a:solidFill>
                <a:latin typeface="Poppins"/>
              </a:rPr>
              <a:t>Variedad de aplicaciones y herramientas integradas</a:t>
            </a:r>
          </a:p>
        </p:txBody>
      </p:sp>
      <p:sp>
        <p:nvSpPr>
          <p:cNvPr name="TextBox 23" id="23"/>
          <p:cNvSpPr txBox="true"/>
          <p:nvPr/>
        </p:nvSpPr>
        <p:spPr>
          <a:xfrm rot="0">
            <a:off x="11277633" y="7642136"/>
            <a:ext cx="6266896" cy="742950"/>
          </a:xfrm>
          <a:prstGeom prst="rect">
            <a:avLst/>
          </a:prstGeom>
        </p:spPr>
        <p:txBody>
          <a:bodyPr anchor="t" rtlCol="false" tIns="0" lIns="0" bIns="0" rIns="0">
            <a:spAutoFit/>
          </a:bodyPr>
          <a:lstStyle/>
          <a:p>
            <a:pPr algn="just">
              <a:lnSpc>
                <a:spcPts val="2879"/>
              </a:lnSpc>
            </a:pPr>
            <a:r>
              <a:rPr lang="en-US" sz="2399">
                <a:solidFill>
                  <a:srgbClr val="000000"/>
                </a:solidFill>
                <a:latin typeface="Poppins"/>
              </a:rPr>
              <a:t>Pagos a través de Wix Payments, tarjetas de crédito, PayPal.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00139" y="374073"/>
            <a:ext cx="9680104" cy="830935"/>
            <a:chOff x="0" y="0"/>
            <a:chExt cx="4734417" cy="406400"/>
          </a:xfrm>
        </p:grpSpPr>
        <p:sp>
          <p:nvSpPr>
            <p:cNvPr name="Freeform 3" id="3"/>
            <p:cNvSpPr/>
            <p:nvPr/>
          </p:nvSpPr>
          <p:spPr>
            <a:xfrm flipH="false" flipV="false" rot="0">
              <a:off x="0" y="0"/>
              <a:ext cx="4734417" cy="406400"/>
            </a:xfrm>
            <a:custGeom>
              <a:avLst/>
              <a:gdLst/>
              <a:ahLst/>
              <a:cxnLst/>
              <a:rect r="r" b="b" t="t" l="l"/>
              <a:pathLst>
                <a:path h="406400" w="4734417">
                  <a:moveTo>
                    <a:pt x="4531217" y="0"/>
                  </a:moveTo>
                  <a:cubicBezTo>
                    <a:pt x="4643441" y="0"/>
                    <a:pt x="4734417" y="90976"/>
                    <a:pt x="4734417" y="203200"/>
                  </a:cubicBezTo>
                  <a:cubicBezTo>
                    <a:pt x="4734417" y="315424"/>
                    <a:pt x="4643441" y="406400"/>
                    <a:pt x="4531217" y="406400"/>
                  </a:cubicBezTo>
                  <a:lnTo>
                    <a:pt x="203200" y="406400"/>
                  </a:lnTo>
                  <a:cubicBezTo>
                    <a:pt x="90976" y="406400"/>
                    <a:pt x="0" y="315424"/>
                    <a:pt x="0" y="203200"/>
                  </a:cubicBezTo>
                  <a:cubicBezTo>
                    <a:pt x="0" y="90976"/>
                    <a:pt x="90976" y="0"/>
                    <a:pt x="203200" y="0"/>
                  </a:cubicBezTo>
                  <a:close/>
                </a:path>
              </a:pathLst>
            </a:custGeom>
            <a:solidFill>
              <a:srgbClr val="1B8694"/>
            </a:solidFill>
          </p:spPr>
        </p:sp>
        <p:sp>
          <p:nvSpPr>
            <p:cNvPr name="TextBox 4" id="4"/>
            <p:cNvSpPr txBox="true"/>
            <p:nvPr/>
          </p:nvSpPr>
          <p:spPr>
            <a:xfrm>
              <a:off x="0" y="-57150"/>
              <a:ext cx="4734417" cy="4635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139547">
            <a:off x="16983603" y="-1477199"/>
            <a:ext cx="3280588" cy="6528533"/>
          </a:xfrm>
          <a:custGeom>
            <a:avLst/>
            <a:gdLst/>
            <a:ahLst/>
            <a:cxnLst/>
            <a:rect r="r" b="b" t="t" l="l"/>
            <a:pathLst>
              <a:path h="6528533" w="3280588">
                <a:moveTo>
                  <a:pt x="0" y="0"/>
                </a:moveTo>
                <a:lnTo>
                  <a:pt x="3280588" y="0"/>
                </a:lnTo>
                <a:lnTo>
                  <a:pt x="3280588" y="6528533"/>
                </a:lnTo>
                <a:lnTo>
                  <a:pt x="0" y="6528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2169308">
            <a:off x="-1969623" y="-1482270"/>
            <a:ext cx="3280588" cy="6528533"/>
          </a:xfrm>
          <a:custGeom>
            <a:avLst/>
            <a:gdLst/>
            <a:ahLst/>
            <a:cxnLst/>
            <a:rect r="r" b="b" t="t" l="l"/>
            <a:pathLst>
              <a:path h="6528533" w="3280588">
                <a:moveTo>
                  <a:pt x="3280587" y="0"/>
                </a:moveTo>
                <a:lnTo>
                  <a:pt x="0" y="0"/>
                </a:lnTo>
                <a:lnTo>
                  <a:pt x="0" y="6528533"/>
                </a:lnTo>
                <a:lnTo>
                  <a:pt x="3280587" y="6528533"/>
                </a:lnTo>
                <a:lnTo>
                  <a:pt x="32805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7" id="7"/>
          <p:cNvGraphicFramePr>
            <a:graphicFrameLocks noGrp="true"/>
          </p:cNvGraphicFramePr>
          <p:nvPr/>
        </p:nvGraphicFramePr>
        <p:xfrm>
          <a:off x="1849582" y="1631373"/>
          <a:ext cx="14588836" cy="6010275"/>
        </p:xfrm>
        <a:graphic>
          <a:graphicData uri="http://schemas.openxmlformats.org/drawingml/2006/table">
            <a:tbl>
              <a:tblPr/>
              <a:tblGrid>
                <a:gridCol w="4119669"/>
                <a:gridCol w="5224224"/>
                <a:gridCol w="5244943"/>
              </a:tblGrid>
              <a:tr h="901062">
                <a:tc>
                  <a:txBody>
                    <a:bodyPr anchor="t" rtlCol="false"/>
                    <a:lstStyle/>
                    <a:p>
                      <a:pPr algn="ctr">
                        <a:lnSpc>
                          <a:spcPts val="2659"/>
                        </a:lnSpc>
                        <a:defRPr/>
                      </a:pPr>
                      <a:r>
                        <a:rPr lang="en-US" sz="1899">
                          <a:solidFill>
                            <a:srgbClr val="000000"/>
                          </a:solidFill>
                          <a:latin typeface="Poppins Bold"/>
                        </a:rPr>
                        <a:t>Criterios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Poppins Bold"/>
                        </a:rPr>
                        <a:t>Ventajas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Poppins Bold"/>
                        </a:rPr>
                        <a:t>Desentajas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26739">
                <a:tc>
                  <a:txBody>
                    <a:bodyPr anchor="t" rtlCol="false"/>
                    <a:lstStyle/>
                    <a:p>
                      <a:pPr algn="ctr">
                        <a:lnSpc>
                          <a:spcPts val="2659"/>
                        </a:lnSpc>
                        <a:defRPr/>
                      </a:pPr>
                      <a:r>
                        <a:rPr lang="en-US" sz="1899">
                          <a:solidFill>
                            <a:srgbClr val="000000"/>
                          </a:solidFill>
                          <a:latin typeface="Poppins"/>
                        </a:rPr>
                        <a:t>Para la empresa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10209" indent="-205105" lvl="1">
                        <a:lnSpc>
                          <a:spcPts val="2659"/>
                        </a:lnSpc>
                        <a:buFont typeface="Arial"/>
                        <a:buChar char="•"/>
                        <a:defRPr/>
                      </a:pPr>
                      <a:r>
                        <a:rPr lang="en-US" sz="1899">
                          <a:solidFill>
                            <a:srgbClr val="000000"/>
                          </a:solidFill>
                          <a:latin typeface="Poppins"/>
                        </a:rPr>
                        <a:t>Contacto global con proveedores</a:t>
                      </a:r>
                      <a:endParaRPr lang="en-US" sz="1100"/>
                    </a:p>
                    <a:p>
                      <a:pPr algn="just" marL="410209" indent="-205105" lvl="1">
                        <a:lnSpc>
                          <a:spcPts val="2659"/>
                        </a:lnSpc>
                        <a:buFont typeface="Arial"/>
                        <a:buChar char="•"/>
                      </a:pPr>
                      <a:r>
                        <a:rPr lang="en-US" sz="1899">
                          <a:solidFill>
                            <a:srgbClr val="000000"/>
                          </a:solidFill>
                          <a:latin typeface="Poppins"/>
                        </a:rPr>
                        <a:t>Reorganización y optimización de estructuras internas</a:t>
                      </a:r>
                    </a:p>
                    <a:p>
                      <a:pPr algn="just" marL="410209" indent="-205105" lvl="1">
                        <a:lnSpc>
                          <a:spcPts val="2659"/>
                        </a:lnSpc>
                        <a:buFont typeface="Arial"/>
                        <a:buChar char="•"/>
                      </a:pPr>
                      <a:r>
                        <a:rPr lang="en-US" sz="1899">
                          <a:solidFill>
                            <a:srgbClr val="000000"/>
                          </a:solidFill>
                          <a:latin typeface="Poppins"/>
                        </a:rPr>
                        <a:t>Mejora de relaciones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10209" indent="-205105" lvl="1">
                        <a:lnSpc>
                          <a:spcPts val="2659"/>
                        </a:lnSpc>
                        <a:buFont typeface="Arial"/>
                        <a:buChar char="•"/>
                        <a:defRPr/>
                      </a:pPr>
                      <a:r>
                        <a:rPr lang="en-US" sz="1899">
                          <a:solidFill>
                            <a:srgbClr val="000000"/>
                          </a:solidFill>
                          <a:latin typeface="Poppins"/>
                        </a:rPr>
                        <a:t>Riesgos de seguridad en las transacciones</a:t>
                      </a:r>
                      <a:endParaRPr lang="en-US" sz="1100"/>
                    </a:p>
                    <a:p>
                      <a:pPr algn="just" marL="410209" indent="-205105" lvl="1">
                        <a:lnSpc>
                          <a:spcPts val="2659"/>
                        </a:lnSpc>
                        <a:buFont typeface="Arial"/>
                        <a:buChar char="•"/>
                      </a:pPr>
                      <a:r>
                        <a:rPr lang="en-US" sz="1899">
                          <a:solidFill>
                            <a:srgbClr val="000000"/>
                          </a:solidFill>
                          <a:latin typeface="Poppins"/>
                        </a:rPr>
                        <a:t>Falta de infraestructura adecuada.</a:t>
                      </a:r>
                    </a:p>
                    <a:p>
                      <a:pPr algn="just" marL="410209" indent="-205105" lvl="1">
                        <a:lnSpc>
                          <a:spcPts val="2659"/>
                        </a:lnSpc>
                        <a:buFont typeface="Arial"/>
                        <a:buChar char="•"/>
                      </a:pPr>
                      <a:r>
                        <a:rPr lang="en-US" sz="1899">
                          <a:solidFill>
                            <a:srgbClr val="000000"/>
                          </a:solidFill>
                          <a:latin typeface="Poppins"/>
                        </a:rPr>
                        <a:t>Falta de un marco legal sólido</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91237">
                <a:tc>
                  <a:txBody>
                    <a:bodyPr anchor="t" rtlCol="false"/>
                    <a:lstStyle/>
                    <a:p>
                      <a:pPr algn="ctr">
                        <a:lnSpc>
                          <a:spcPts val="2659"/>
                        </a:lnSpc>
                        <a:defRPr/>
                      </a:pPr>
                      <a:r>
                        <a:rPr lang="en-US" sz="1899">
                          <a:solidFill>
                            <a:srgbClr val="000000"/>
                          </a:solidFill>
                          <a:latin typeface="Poppins"/>
                        </a:rPr>
                        <a:t>Para los compradores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10209" indent="-205105" lvl="1">
                        <a:lnSpc>
                          <a:spcPts val="2659"/>
                        </a:lnSpc>
                        <a:buFont typeface="Arial"/>
                        <a:buChar char="•"/>
                        <a:defRPr/>
                      </a:pPr>
                      <a:r>
                        <a:rPr lang="en-US" sz="1899">
                          <a:solidFill>
                            <a:srgbClr val="000000"/>
                          </a:solidFill>
                          <a:latin typeface="Poppins"/>
                        </a:rPr>
                        <a:t>Compras rápidas</a:t>
                      </a:r>
                      <a:endParaRPr lang="en-US" sz="1100"/>
                    </a:p>
                    <a:p>
                      <a:pPr marL="410209" indent="-205105" lvl="1">
                        <a:lnSpc>
                          <a:spcPts val="2659"/>
                        </a:lnSpc>
                        <a:buFont typeface="Arial"/>
                        <a:buChar char="•"/>
                      </a:pPr>
                      <a:r>
                        <a:rPr lang="en-US" sz="1899">
                          <a:solidFill>
                            <a:srgbClr val="000000"/>
                          </a:solidFill>
                          <a:latin typeface="Poppins"/>
                        </a:rPr>
                        <a:t>Participación en actividades</a:t>
                      </a:r>
                    </a:p>
                    <a:p>
                      <a:pPr marL="410209" indent="-205105" lvl="1">
                        <a:lnSpc>
                          <a:spcPts val="2659"/>
                        </a:lnSpc>
                        <a:buFont typeface="Arial"/>
                        <a:buChar char="•"/>
                      </a:pPr>
                      <a:r>
                        <a:rPr lang="en-US" sz="1899">
                          <a:solidFill>
                            <a:srgbClr val="000000"/>
                          </a:solidFill>
                          <a:latin typeface="Poppins"/>
                        </a:rPr>
                        <a:t>Comparación entre productos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10209" indent="-205105" lvl="1">
                        <a:lnSpc>
                          <a:spcPts val="2659"/>
                        </a:lnSpc>
                        <a:buFont typeface="Arial"/>
                        <a:buChar char="•"/>
                        <a:defRPr/>
                      </a:pPr>
                      <a:r>
                        <a:rPr lang="en-US" sz="1899">
                          <a:solidFill>
                            <a:srgbClr val="000000"/>
                          </a:solidFill>
                          <a:latin typeface="Poppins"/>
                        </a:rPr>
                        <a:t>Riesgos de seguridad en las transacciones.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91237">
                <a:tc>
                  <a:txBody>
                    <a:bodyPr anchor="t" rtlCol="false"/>
                    <a:lstStyle/>
                    <a:p>
                      <a:pPr algn="ctr">
                        <a:lnSpc>
                          <a:spcPts val="2659"/>
                        </a:lnSpc>
                        <a:defRPr/>
                      </a:pPr>
                      <a:r>
                        <a:rPr lang="en-US" sz="1899">
                          <a:solidFill>
                            <a:srgbClr val="000000"/>
                          </a:solidFill>
                          <a:latin typeface="Poppins"/>
                        </a:rPr>
                        <a:t>Para los productores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10209" indent="-205105" lvl="1">
                        <a:lnSpc>
                          <a:spcPts val="2659"/>
                        </a:lnSpc>
                        <a:buFont typeface="Arial"/>
                        <a:buChar char="•"/>
                        <a:defRPr/>
                      </a:pPr>
                      <a:r>
                        <a:rPr lang="en-US" sz="1899">
                          <a:solidFill>
                            <a:srgbClr val="000000"/>
                          </a:solidFill>
                          <a:latin typeface="Poppins"/>
                        </a:rPr>
                        <a:t>Atraer nuevos clientes</a:t>
                      </a:r>
                      <a:endParaRPr lang="en-US" sz="1100"/>
                    </a:p>
                    <a:p>
                      <a:pPr algn="just" marL="410209" indent="-205105" lvl="1">
                        <a:lnSpc>
                          <a:spcPts val="2659"/>
                        </a:lnSpc>
                        <a:buFont typeface="Arial"/>
                        <a:buChar char="•"/>
                      </a:pPr>
                      <a:r>
                        <a:rPr lang="en-US" sz="1899">
                          <a:solidFill>
                            <a:srgbClr val="000000"/>
                          </a:solidFill>
                          <a:latin typeface="Poppins"/>
                        </a:rPr>
                        <a:t>Acceso fácil a mercados</a:t>
                      </a:r>
                    </a:p>
                    <a:p>
                      <a:pPr algn="just" marL="410209" indent="-205105" lvl="1">
                        <a:lnSpc>
                          <a:spcPts val="2659"/>
                        </a:lnSpc>
                        <a:buFont typeface="Arial"/>
                        <a:buChar char="•"/>
                      </a:pPr>
                      <a:r>
                        <a:rPr lang="en-US" sz="1899">
                          <a:solidFill>
                            <a:srgbClr val="000000"/>
                          </a:solidFill>
                          <a:latin typeface="Poppins"/>
                        </a:rPr>
                        <a:t>Reducción de costos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410209" indent="-205105" lvl="1">
                        <a:lnSpc>
                          <a:spcPts val="2659"/>
                        </a:lnSpc>
                        <a:buFont typeface="Arial"/>
                        <a:buChar char="•"/>
                        <a:defRPr/>
                      </a:pPr>
                      <a:r>
                        <a:rPr lang="en-US" sz="1899">
                          <a:solidFill>
                            <a:srgbClr val="000000"/>
                          </a:solidFill>
                          <a:latin typeface="Poppins"/>
                        </a:rPr>
                        <a:t>Riesgos de seguridad en las transacciones</a:t>
                      </a:r>
                      <a:endParaRPr lang="en-US" sz="1100"/>
                    </a:p>
                    <a:p>
                      <a:pPr algn="ctr" marL="410209" indent="-205105" lvl="1">
                        <a:lnSpc>
                          <a:spcPts val="2659"/>
                        </a:lnSpc>
                        <a:buFont typeface="Arial"/>
                        <a:buChar char="•"/>
                      </a:pPr>
                      <a:r>
                        <a:rPr lang="en-US" sz="1899">
                          <a:solidFill>
                            <a:srgbClr val="000000"/>
                          </a:solidFill>
                          <a:latin typeface="Poppins"/>
                        </a:rPr>
                        <a:t>Falta de infraestructura adecuada.</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4834542" y="536493"/>
            <a:ext cx="10011298" cy="496570"/>
          </a:xfrm>
          <a:prstGeom prst="rect">
            <a:avLst/>
          </a:prstGeom>
        </p:spPr>
        <p:txBody>
          <a:bodyPr anchor="t" rtlCol="false" tIns="0" lIns="0" bIns="0" rIns="0">
            <a:spAutoFit/>
          </a:bodyPr>
          <a:lstStyle/>
          <a:p>
            <a:pPr algn="ctr">
              <a:lnSpc>
                <a:spcPts val="3680"/>
              </a:lnSpc>
            </a:pPr>
            <a:r>
              <a:rPr lang="en-US" sz="3200" spc="-96">
                <a:solidFill>
                  <a:srgbClr val="FFFFFF"/>
                </a:solidFill>
                <a:latin typeface="Poppins"/>
              </a:rPr>
              <a:t>Ventajas y desventajas del comercio electronico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44374" y="2282594"/>
            <a:ext cx="9464587" cy="6435919"/>
          </a:xfrm>
          <a:custGeom>
            <a:avLst/>
            <a:gdLst/>
            <a:ahLst/>
            <a:cxnLst/>
            <a:rect r="r" b="b" t="t" l="l"/>
            <a:pathLst>
              <a:path h="6435919" w="9464587">
                <a:moveTo>
                  <a:pt x="0" y="0"/>
                </a:moveTo>
                <a:lnTo>
                  <a:pt x="9464587" y="0"/>
                </a:lnTo>
                <a:lnTo>
                  <a:pt x="9464587" y="6435919"/>
                </a:lnTo>
                <a:lnTo>
                  <a:pt x="0" y="64359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04745" y="2216150"/>
            <a:ext cx="1030404" cy="1030404"/>
          </a:xfrm>
          <a:custGeom>
            <a:avLst/>
            <a:gdLst/>
            <a:ahLst/>
            <a:cxnLst/>
            <a:rect r="r" b="b" t="t" l="l"/>
            <a:pathLst>
              <a:path h="1030404" w="1030404">
                <a:moveTo>
                  <a:pt x="0" y="0"/>
                </a:moveTo>
                <a:lnTo>
                  <a:pt x="1030403" y="0"/>
                </a:lnTo>
                <a:lnTo>
                  <a:pt x="1030403" y="1030404"/>
                </a:lnTo>
                <a:lnTo>
                  <a:pt x="0" y="10304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04745" y="3606956"/>
            <a:ext cx="1030404" cy="1030404"/>
          </a:xfrm>
          <a:custGeom>
            <a:avLst/>
            <a:gdLst/>
            <a:ahLst/>
            <a:cxnLst/>
            <a:rect r="r" b="b" t="t" l="l"/>
            <a:pathLst>
              <a:path h="1030404" w="1030404">
                <a:moveTo>
                  <a:pt x="0" y="0"/>
                </a:moveTo>
                <a:lnTo>
                  <a:pt x="1030403" y="0"/>
                </a:lnTo>
                <a:lnTo>
                  <a:pt x="1030403" y="1030403"/>
                </a:lnTo>
                <a:lnTo>
                  <a:pt x="0" y="10304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204745" y="4985352"/>
            <a:ext cx="1030404" cy="1030404"/>
          </a:xfrm>
          <a:custGeom>
            <a:avLst/>
            <a:gdLst/>
            <a:ahLst/>
            <a:cxnLst/>
            <a:rect r="r" b="b" t="t" l="l"/>
            <a:pathLst>
              <a:path h="1030404" w="1030404">
                <a:moveTo>
                  <a:pt x="0" y="0"/>
                </a:moveTo>
                <a:lnTo>
                  <a:pt x="1030403" y="0"/>
                </a:lnTo>
                <a:lnTo>
                  <a:pt x="1030403" y="1030403"/>
                </a:lnTo>
                <a:lnTo>
                  <a:pt x="0" y="1030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204745" y="6438014"/>
            <a:ext cx="1030404" cy="1030404"/>
          </a:xfrm>
          <a:custGeom>
            <a:avLst/>
            <a:gdLst/>
            <a:ahLst/>
            <a:cxnLst/>
            <a:rect r="r" b="b" t="t" l="l"/>
            <a:pathLst>
              <a:path h="1030404" w="1030404">
                <a:moveTo>
                  <a:pt x="0" y="0"/>
                </a:moveTo>
                <a:lnTo>
                  <a:pt x="1030403" y="0"/>
                </a:lnTo>
                <a:lnTo>
                  <a:pt x="1030403" y="1030403"/>
                </a:lnTo>
                <a:lnTo>
                  <a:pt x="0" y="10304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204745" y="7742144"/>
            <a:ext cx="1030404" cy="1030404"/>
          </a:xfrm>
          <a:custGeom>
            <a:avLst/>
            <a:gdLst/>
            <a:ahLst/>
            <a:cxnLst/>
            <a:rect r="r" b="b" t="t" l="l"/>
            <a:pathLst>
              <a:path h="1030404" w="1030404">
                <a:moveTo>
                  <a:pt x="0" y="0"/>
                </a:moveTo>
                <a:lnTo>
                  <a:pt x="1030403" y="0"/>
                </a:lnTo>
                <a:lnTo>
                  <a:pt x="1030403" y="1030403"/>
                </a:lnTo>
                <a:lnTo>
                  <a:pt x="0" y="1030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58536" y="2633129"/>
            <a:ext cx="6886380" cy="2576830"/>
          </a:xfrm>
          <a:prstGeom prst="rect">
            <a:avLst/>
          </a:prstGeom>
        </p:spPr>
        <p:txBody>
          <a:bodyPr anchor="t" rtlCol="false" tIns="0" lIns="0" bIns="0" rIns="0">
            <a:spAutoFit/>
          </a:bodyPr>
          <a:lstStyle/>
          <a:p>
            <a:pPr algn="just">
              <a:lnSpc>
                <a:spcPts val="3379"/>
              </a:lnSpc>
            </a:pPr>
            <a:r>
              <a:rPr lang="en-US" sz="2599">
                <a:solidFill>
                  <a:srgbClr val="000000"/>
                </a:solidFill>
                <a:latin typeface="Poppins"/>
              </a:rPr>
              <a:t>Las estrategias de Marketing Digital se refieren a los planes y enfoques utilizados por empresas u organizaciones para aprovechar los medios digitales y la tecnología de internet con el fin de proporcionar su productos, servicios. </a:t>
            </a:r>
          </a:p>
        </p:txBody>
      </p:sp>
      <p:sp>
        <p:nvSpPr>
          <p:cNvPr name="Freeform 9" id="9"/>
          <p:cNvSpPr/>
          <p:nvPr/>
        </p:nvSpPr>
        <p:spPr>
          <a:xfrm flipH="false" flipV="false" rot="-2980922">
            <a:off x="16889228" y="-2207152"/>
            <a:ext cx="2797544" cy="5921446"/>
          </a:xfrm>
          <a:custGeom>
            <a:avLst/>
            <a:gdLst/>
            <a:ahLst/>
            <a:cxnLst/>
            <a:rect r="r" b="b" t="t" l="l"/>
            <a:pathLst>
              <a:path h="5921446" w="2797544">
                <a:moveTo>
                  <a:pt x="0" y="0"/>
                </a:moveTo>
                <a:lnTo>
                  <a:pt x="2797544" y="0"/>
                </a:lnTo>
                <a:lnTo>
                  <a:pt x="2797544" y="5921446"/>
                </a:lnTo>
                <a:lnTo>
                  <a:pt x="0" y="5921446"/>
                </a:lnTo>
                <a:lnTo>
                  <a:pt x="0" y="0"/>
                </a:lnTo>
                <a:close/>
              </a:path>
            </a:pathLst>
          </a:custGeom>
          <a:blipFill>
            <a:blip r:embed="rId8">
              <a:extLst>
                <a:ext uri="{96DAC541-7B7A-43D3-8B79-37D633B846F1}">
                  <asvg:svgBlip xmlns:asvg="http://schemas.microsoft.com/office/drawing/2016/SVG/main" r:embed="rId9"/>
                </a:ext>
              </a:extLst>
            </a:blip>
            <a:stretch>
              <a:fillRect l="0" t="0" r="-7685" b="0"/>
            </a:stretch>
          </a:blipFill>
        </p:spPr>
      </p:sp>
      <p:sp>
        <p:nvSpPr>
          <p:cNvPr name="Freeform 10" id="10"/>
          <p:cNvSpPr/>
          <p:nvPr/>
        </p:nvSpPr>
        <p:spPr>
          <a:xfrm flipH="false" flipV="false" rot="-3511972">
            <a:off x="-1455447" y="5173596"/>
            <a:ext cx="3922393" cy="8302368"/>
          </a:xfrm>
          <a:custGeom>
            <a:avLst/>
            <a:gdLst/>
            <a:ahLst/>
            <a:cxnLst/>
            <a:rect r="r" b="b" t="t" l="l"/>
            <a:pathLst>
              <a:path h="8302368" w="3922393">
                <a:moveTo>
                  <a:pt x="0" y="0"/>
                </a:moveTo>
                <a:lnTo>
                  <a:pt x="3922393" y="0"/>
                </a:lnTo>
                <a:lnTo>
                  <a:pt x="3922393" y="8302368"/>
                </a:lnTo>
                <a:lnTo>
                  <a:pt x="0" y="8302368"/>
                </a:lnTo>
                <a:lnTo>
                  <a:pt x="0" y="0"/>
                </a:lnTo>
                <a:close/>
              </a:path>
            </a:pathLst>
          </a:custGeom>
          <a:blipFill>
            <a:blip r:embed="rId8">
              <a:extLst>
                <a:ext uri="{96DAC541-7B7A-43D3-8B79-37D633B846F1}">
                  <asvg:svgBlip xmlns:asvg="http://schemas.microsoft.com/office/drawing/2016/SVG/main" r:embed="rId9"/>
                </a:ext>
              </a:extLst>
            </a:blip>
            <a:stretch>
              <a:fillRect l="0" t="0" r="-7685" b="0"/>
            </a:stretch>
          </a:blipFill>
        </p:spPr>
      </p:sp>
      <p:sp>
        <p:nvSpPr>
          <p:cNvPr name="Freeform 11" id="11"/>
          <p:cNvSpPr/>
          <p:nvPr/>
        </p:nvSpPr>
        <p:spPr>
          <a:xfrm flipH="false" flipV="false" rot="0">
            <a:off x="8818969" y="4329337"/>
            <a:ext cx="2078374" cy="2042002"/>
          </a:xfrm>
          <a:custGeom>
            <a:avLst/>
            <a:gdLst/>
            <a:ahLst/>
            <a:cxnLst/>
            <a:rect r="r" b="b" t="t" l="l"/>
            <a:pathLst>
              <a:path h="2042002" w="2078374">
                <a:moveTo>
                  <a:pt x="0" y="0"/>
                </a:moveTo>
                <a:lnTo>
                  <a:pt x="2078374" y="0"/>
                </a:lnTo>
                <a:lnTo>
                  <a:pt x="2078374" y="2042002"/>
                </a:lnTo>
                <a:lnTo>
                  <a:pt x="0" y="20420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028700" y="1009650"/>
            <a:ext cx="8260321" cy="1575118"/>
          </a:xfrm>
          <a:prstGeom prst="rect">
            <a:avLst/>
          </a:prstGeom>
        </p:spPr>
        <p:txBody>
          <a:bodyPr anchor="t" rtlCol="false" tIns="0" lIns="0" bIns="0" rIns="0">
            <a:spAutoFit/>
          </a:bodyPr>
          <a:lstStyle/>
          <a:p>
            <a:pPr>
              <a:lnSpc>
                <a:spcPts val="4025"/>
              </a:lnSpc>
            </a:pPr>
            <a:r>
              <a:rPr lang="en-US" sz="3500">
                <a:solidFill>
                  <a:srgbClr val="000000"/>
                </a:solidFill>
                <a:latin typeface="Poppins Bold"/>
              </a:rPr>
              <a:t>Estrategias del marketing digital para el comercio electrónico</a:t>
            </a:r>
          </a:p>
          <a:p>
            <a:pPr>
              <a:lnSpc>
                <a:spcPts val="4140"/>
              </a:lnSpc>
            </a:pPr>
          </a:p>
        </p:txBody>
      </p:sp>
      <p:sp>
        <p:nvSpPr>
          <p:cNvPr name="TextBox 13" id="13"/>
          <p:cNvSpPr txBox="true"/>
          <p:nvPr/>
        </p:nvSpPr>
        <p:spPr>
          <a:xfrm rot="0">
            <a:off x="13235148" y="2462902"/>
            <a:ext cx="4781653" cy="407129"/>
          </a:xfrm>
          <a:prstGeom prst="rect">
            <a:avLst/>
          </a:prstGeom>
        </p:spPr>
        <p:txBody>
          <a:bodyPr anchor="t" rtlCol="false" tIns="0" lIns="0" bIns="0" rIns="0">
            <a:spAutoFit/>
          </a:bodyPr>
          <a:lstStyle/>
          <a:p>
            <a:pPr>
              <a:lnSpc>
                <a:spcPts val="3007"/>
              </a:lnSpc>
            </a:pPr>
            <a:r>
              <a:rPr lang="en-US" sz="2614">
                <a:solidFill>
                  <a:srgbClr val="FFFFFF"/>
                </a:solidFill>
                <a:latin typeface="Poppins Bold"/>
              </a:rPr>
              <a:t>Marketing de contenidos</a:t>
            </a:r>
          </a:p>
        </p:txBody>
      </p:sp>
      <p:sp>
        <p:nvSpPr>
          <p:cNvPr name="TextBox 14" id="14"/>
          <p:cNvSpPr txBox="true"/>
          <p:nvPr/>
        </p:nvSpPr>
        <p:spPr>
          <a:xfrm rot="0">
            <a:off x="13506347" y="5256559"/>
            <a:ext cx="3847425" cy="426814"/>
          </a:xfrm>
          <a:prstGeom prst="rect">
            <a:avLst/>
          </a:prstGeom>
        </p:spPr>
        <p:txBody>
          <a:bodyPr anchor="t" rtlCol="false" tIns="0" lIns="0" bIns="0" rIns="0">
            <a:spAutoFit/>
          </a:bodyPr>
          <a:lstStyle/>
          <a:p>
            <a:pPr>
              <a:lnSpc>
                <a:spcPts val="3122"/>
              </a:lnSpc>
            </a:pPr>
            <a:r>
              <a:rPr lang="en-US" sz="2714">
                <a:solidFill>
                  <a:srgbClr val="FFFFFF"/>
                </a:solidFill>
                <a:latin typeface="Poppins"/>
              </a:rPr>
              <a:t>Por correo electronico</a:t>
            </a:r>
          </a:p>
        </p:txBody>
      </p:sp>
      <p:sp>
        <p:nvSpPr>
          <p:cNvPr name="TextBox 15" id="15"/>
          <p:cNvSpPr txBox="true"/>
          <p:nvPr/>
        </p:nvSpPr>
        <p:spPr>
          <a:xfrm rot="0">
            <a:off x="13506347" y="8013351"/>
            <a:ext cx="3448541" cy="468939"/>
          </a:xfrm>
          <a:prstGeom prst="rect">
            <a:avLst/>
          </a:prstGeom>
        </p:spPr>
        <p:txBody>
          <a:bodyPr anchor="t" rtlCol="false" tIns="0" lIns="0" bIns="0" rIns="0">
            <a:spAutoFit/>
          </a:bodyPr>
          <a:lstStyle/>
          <a:p>
            <a:pPr>
              <a:lnSpc>
                <a:spcPts val="3467"/>
              </a:lnSpc>
            </a:pPr>
            <a:r>
              <a:rPr lang="en-US" sz="3014">
                <a:solidFill>
                  <a:srgbClr val="FFFFFF"/>
                </a:solidFill>
                <a:latin typeface="Poppins"/>
              </a:rPr>
              <a:t>Publicidad paga</a:t>
            </a:r>
          </a:p>
        </p:txBody>
      </p:sp>
      <p:sp>
        <p:nvSpPr>
          <p:cNvPr name="TextBox 16" id="16"/>
          <p:cNvSpPr txBox="true"/>
          <p:nvPr/>
        </p:nvSpPr>
        <p:spPr>
          <a:xfrm rot="0">
            <a:off x="13506347" y="3878163"/>
            <a:ext cx="4002613" cy="476344"/>
          </a:xfrm>
          <a:prstGeom prst="rect">
            <a:avLst/>
          </a:prstGeom>
        </p:spPr>
        <p:txBody>
          <a:bodyPr anchor="t" rtlCol="false" tIns="0" lIns="0" bIns="0" rIns="0">
            <a:spAutoFit/>
          </a:bodyPr>
          <a:lstStyle/>
          <a:p>
            <a:pPr>
              <a:lnSpc>
                <a:spcPts val="3467"/>
              </a:lnSpc>
            </a:pPr>
            <a:r>
              <a:rPr lang="en-US" sz="3014">
                <a:solidFill>
                  <a:srgbClr val="272727"/>
                </a:solidFill>
                <a:latin typeface="Poppins"/>
              </a:rPr>
              <a:t>Por redes sociales</a:t>
            </a:r>
          </a:p>
        </p:txBody>
      </p:sp>
      <p:sp>
        <p:nvSpPr>
          <p:cNvPr name="TextBox 17" id="17"/>
          <p:cNvSpPr txBox="true"/>
          <p:nvPr/>
        </p:nvSpPr>
        <p:spPr>
          <a:xfrm rot="0">
            <a:off x="13506347" y="6705519"/>
            <a:ext cx="3091645" cy="476344"/>
          </a:xfrm>
          <a:prstGeom prst="rect">
            <a:avLst/>
          </a:prstGeom>
        </p:spPr>
        <p:txBody>
          <a:bodyPr anchor="t" rtlCol="false" tIns="0" lIns="0" bIns="0" rIns="0">
            <a:spAutoFit/>
          </a:bodyPr>
          <a:lstStyle/>
          <a:p>
            <a:pPr>
              <a:lnSpc>
                <a:spcPts val="3467"/>
              </a:lnSpc>
            </a:pPr>
            <a:r>
              <a:rPr lang="en-US" sz="3014">
                <a:solidFill>
                  <a:srgbClr val="272727"/>
                </a:solidFill>
                <a:latin typeface="Poppins"/>
              </a:rPr>
              <a:t>De Influencers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44239" y="-133089"/>
            <a:ext cx="9029312" cy="10553179"/>
            <a:chOff x="0" y="0"/>
            <a:chExt cx="30044136" cy="35114649"/>
          </a:xfrm>
        </p:grpSpPr>
        <p:sp>
          <p:nvSpPr>
            <p:cNvPr name="Freeform 3" id="3"/>
            <p:cNvSpPr/>
            <p:nvPr/>
          </p:nvSpPr>
          <p:spPr>
            <a:xfrm flipH="false" flipV="false" rot="0">
              <a:off x="-4965573" y="0"/>
              <a:ext cx="35009708" cy="35114610"/>
            </a:xfrm>
            <a:custGeom>
              <a:avLst/>
              <a:gdLst/>
              <a:ahLst/>
              <a:cxnLst/>
              <a:rect r="r" b="b" t="t" l="l"/>
              <a:pathLst>
                <a:path h="35114610" w="35009708">
                  <a:moveTo>
                    <a:pt x="8982837" y="0"/>
                  </a:moveTo>
                  <a:cubicBezTo>
                    <a:pt x="8963152" y="20066"/>
                    <a:pt x="0" y="9140444"/>
                    <a:pt x="8913622" y="25620472"/>
                  </a:cubicBezTo>
                  <a:cubicBezTo>
                    <a:pt x="8913622" y="25620472"/>
                    <a:pt x="13064109" y="31742379"/>
                    <a:pt x="13505053" y="35114610"/>
                  </a:cubicBezTo>
                  <a:lnTo>
                    <a:pt x="35009708" y="35114610"/>
                  </a:lnTo>
                  <a:lnTo>
                    <a:pt x="35009708" y="0"/>
                  </a:lnTo>
                  <a:close/>
                </a:path>
              </a:pathLst>
            </a:custGeom>
            <a:blipFill>
              <a:blip r:embed="rId2"/>
              <a:stretch>
                <a:fillRect l="-8438" t="0" r="-8438" b="0"/>
              </a:stretch>
            </a:blipFill>
          </p:spPr>
        </p:sp>
      </p:grpSp>
      <p:sp>
        <p:nvSpPr>
          <p:cNvPr name="Freeform 4" id="4"/>
          <p:cNvSpPr/>
          <p:nvPr/>
        </p:nvSpPr>
        <p:spPr>
          <a:xfrm flipH="false" flipV="false" rot="0">
            <a:off x="9876980" y="-382707"/>
            <a:ext cx="7112278" cy="14939317"/>
          </a:xfrm>
          <a:custGeom>
            <a:avLst/>
            <a:gdLst/>
            <a:ahLst/>
            <a:cxnLst/>
            <a:rect r="r" b="b" t="t" l="l"/>
            <a:pathLst>
              <a:path h="14939317" w="7112278">
                <a:moveTo>
                  <a:pt x="0" y="0"/>
                </a:moveTo>
                <a:lnTo>
                  <a:pt x="7112278" y="0"/>
                </a:lnTo>
                <a:lnTo>
                  <a:pt x="7112278" y="14939317"/>
                </a:lnTo>
                <a:lnTo>
                  <a:pt x="0" y="14939317"/>
                </a:lnTo>
                <a:lnTo>
                  <a:pt x="0" y="0"/>
                </a:lnTo>
                <a:close/>
              </a:path>
            </a:pathLst>
          </a:custGeom>
          <a:blipFill>
            <a:blip r:embed="rId3">
              <a:extLst>
                <a:ext uri="{96DAC541-7B7A-43D3-8B79-37D633B846F1}">
                  <asvg:svgBlip xmlns:asvg="http://schemas.microsoft.com/office/drawing/2016/SVG/main" r:embed="rId4"/>
                </a:ext>
              </a:extLst>
            </a:blip>
            <a:stretch>
              <a:fillRect l="0" t="-769" r="-7685" b="0"/>
            </a:stretch>
          </a:blipFill>
        </p:spPr>
      </p:sp>
      <p:sp>
        <p:nvSpPr>
          <p:cNvPr name="TextBox 5" id="5"/>
          <p:cNvSpPr txBox="true"/>
          <p:nvPr/>
        </p:nvSpPr>
        <p:spPr>
          <a:xfrm rot="0">
            <a:off x="1028700" y="964185"/>
            <a:ext cx="8406023" cy="1571625"/>
          </a:xfrm>
          <a:prstGeom prst="rect">
            <a:avLst/>
          </a:prstGeom>
        </p:spPr>
        <p:txBody>
          <a:bodyPr anchor="t" rtlCol="false" tIns="0" lIns="0" bIns="0" rIns="0">
            <a:spAutoFit/>
          </a:bodyPr>
          <a:lstStyle/>
          <a:p>
            <a:pPr>
              <a:lnSpc>
                <a:spcPts val="3720"/>
              </a:lnSpc>
            </a:pPr>
            <a:r>
              <a:rPr lang="en-US" sz="3100">
                <a:solidFill>
                  <a:srgbClr val="000000"/>
                </a:solidFill>
                <a:latin typeface="Poppins Bold"/>
              </a:rPr>
              <a:t>Logística y Gestión de la cadena de suministro en el comercio electrónico</a:t>
            </a:r>
          </a:p>
          <a:p>
            <a:pPr>
              <a:lnSpc>
                <a:spcPts val="4799"/>
              </a:lnSpc>
            </a:pPr>
          </a:p>
        </p:txBody>
      </p:sp>
      <p:sp>
        <p:nvSpPr>
          <p:cNvPr name="TextBox 6" id="6"/>
          <p:cNvSpPr txBox="true"/>
          <p:nvPr/>
        </p:nvSpPr>
        <p:spPr>
          <a:xfrm rot="0">
            <a:off x="1028700" y="2439316"/>
            <a:ext cx="8610424" cy="5507990"/>
          </a:xfrm>
          <a:prstGeom prst="rect">
            <a:avLst/>
          </a:prstGeom>
        </p:spPr>
        <p:txBody>
          <a:bodyPr anchor="t" rtlCol="false" tIns="0" lIns="0" bIns="0" rIns="0">
            <a:spAutoFit/>
          </a:bodyPr>
          <a:lstStyle/>
          <a:p>
            <a:pPr algn="just">
              <a:lnSpc>
                <a:spcPts val="3639"/>
              </a:lnSpc>
            </a:pPr>
            <a:r>
              <a:rPr lang="en-US" sz="2799">
                <a:solidFill>
                  <a:srgbClr val="000000"/>
                </a:solidFill>
                <a:latin typeface="Poppins"/>
              </a:rPr>
              <a:t>La logística y la gestión de la cadena de suministro en el comercio electrónico han evolucionado significativamente debido a la digitalización y la demanda creciente de entregas rápidas y eficientes.</a:t>
            </a:r>
          </a:p>
          <a:p>
            <a:pPr algn="just">
              <a:lnSpc>
                <a:spcPts val="3639"/>
              </a:lnSpc>
            </a:pPr>
          </a:p>
          <a:p>
            <a:pPr algn="just">
              <a:lnSpc>
                <a:spcPts val="3639"/>
              </a:lnSpc>
            </a:pPr>
            <a:r>
              <a:rPr lang="en-US" sz="2799">
                <a:solidFill>
                  <a:srgbClr val="000000"/>
                </a:solidFill>
                <a:latin typeface="Poppins"/>
              </a:rPr>
              <a:t>La integración de tecnología y logística, junto con una adecuación jurídica, es crucial para el éxito de las empresas en el entorno digital.</a:t>
            </a:r>
          </a:p>
          <a:p>
            <a:pPr algn="just">
              <a:lnSpc>
                <a:spcPts val="3639"/>
              </a:lnSpc>
            </a:pPr>
          </a:p>
          <a:p>
            <a:pPr algn="just">
              <a:lnSpc>
                <a:spcPts val="3639"/>
              </a:lnSpc>
            </a:pPr>
            <a:r>
              <a:rPr lang="en-US" sz="2799">
                <a:solidFill>
                  <a:srgbClr val="000000"/>
                </a:solidFill>
                <a:latin typeface="Poppins"/>
              </a:rPr>
              <a:t>La pandemia de COVID-19 aceleró la adopción de estrategias de comercio electrónico.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DAF4Cc9GxkQ</dc:identifier>
  <dcterms:modified xsi:type="dcterms:W3CDTF">2011-08-01T06:04:30Z</dcterms:modified>
  <cp:revision>1</cp:revision>
  <dc:title>White And Teal Modern Professional Corporate Governance Presentation</dc:title>
</cp:coreProperties>
</file>